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67"/>
  </p:handoutMasterIdLst>
  <p:sldIdLst>
    <p:sldId id="291" r:id="rId3"/>
    <p:sldId id="256" r:id="rId4"/>
    <p:sldId id="257" r:id="rId5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838" r:id="rId15"/>
    <p:sldId id="298" r:id="rId16"/>
    <p:sldId id="839" r:id="rId17"/>
    <p:sldId id="267" r:id="rId18"/>
    <p:sldId id="293" r:id="rId19"/>
    <p:sldId id="269" r:id="rId20"/>
    <p:sldId id="297" r:id="rId21"/>
    <p:sldId id="270" r:id="rId22"/>
    <p:sldId id="841" r:id="rId23"/>
    <p:sldId id="299" r:id="rId24"/>
    <p:sldId id="842" r:id="rId25"/>
    <p:sldId id="843" r:id="rId26"/>
    <p:sldId id="301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844" r:id="rId35"/>
    <p:sldId id="302" r:id="rId36"/>
    <p:sldId id="303" r:id="rId37"/>
    <p:sldId id="845" r:id="rId38"/>
    <p:sldId id="846" r:id="rId39"/>
    <p:sldId id="847" r:id="rId40"/>
    <p:sldId id="278" r:id="rId41"/>
    <p:sldId id="279" r:id="rId42"/>
    <p:sldId id="280" r:id="rId43"/>
    <p:sldId id="281" r:id="rId44"/>
    <p:sldId id="832" r:id="rId45"/>
    <p:sldId id="833" r:id="rId46"/>
    <p:sldId id="834" r:id="rId47"/>
    <p:sldId id="835" r:id="rId48"/>
    <p:sldId id="836" r:id="rId49"/>
    <p:sldId id="849" r:id="rId50"/>
    <p:sldId id="851" r:id="rId51"/>
    <p:sldId id="848" r:id="rId52"/>
    <p:sldId id="850" r:id="rId53"/>
    <p:sldId id="852" r:id="rId54"/>
    <p:sldId id="294" r:id="rId55"/>
    <p:sldId id="296" r:id="rId56"/>
    <p:sldId id="295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</p:sldIdLst>
  <p:sldSz cx="9144000" cy="6858000" type="screen4x3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44425C7-B45D-4DDC-BDEB-7311E7047EB6}">
          <p14:sldIdLst>
            <p14:sldId id="291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838"/>
            <p14:sldId id="298"/>
            <p14:sldId id="839"/>
            <p14:sldId id="267"/>
            <p14:sldId id="293"/>
            <p14:sldId id="269"/>
            <p14:sldId id="297"/>
            <p14:sldId id="270"/>
            <p14:sldId id="841"/>
            <p14:sldId id="299"/>
            <p14:sldId id="842"/>
            <p14:sldId id="843"/>
            <p14:sldId id="301"/>
            <p14:sldId id="271"/>
            <p14:sldId id="272"/>
            <p14:sldId id="273"/>
            <p14:sldId id="274"/>
            <p14:sldId id="275"/>
            <p14:sldId id="276"/>
            <p14:sldId id="277"/>
            <p14:sldId id="844"/>
            <p14:sldId id="302"/>
            <p14:sldId id="303"/>
            <p14:sldId id="845"/>
            <p14:sldId id="846"/>
            <p14:sldId id="847"/>
            <p14:sldId id="278"/>
            <p14:sldId id="279"/>
            <p14:sldId id="280"/>
            <p14:sldId id="281"/>
            <p14:sldId id="832"/>
            <p14:sldId id="833"/>
            <p14:sldId id="834"/>
            <p14:sldId id="835"/>
            <p14:sldId id="836"/>
            <p14:sldId id="849"/>
            <p14:sldId id="851"/>
            <p14:sldId id="848"/>
            <p14:sldId id="850"/>
            <p14:sldId id="852"/>
          </p14:sldIdLst>
        </p14:section>
        <p14:section name="无标题节" id="{A4E311C6-1E04-4A60-ADA3-03008A7265C2}">
          <p14:sldIdLst>
            <p14:sldId id="294"/>
            <p14:sldId id="296"/>
            <p14:sldId id="295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2" userDrawn="1">
          <p15:clr>
            <a:srgbClr val="A4A3A4"/>
          </p15:clr>
        </p15:guide>
        <p15:guide id="2" pos="2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54" autoAdjust="0"/>
  </p:normalViewPr>
  <p:slideViewPr>
    <p:cSldViewPr showGuides="1">
      <p:cViewPr varScale="1">
        <p:scale>
          <a:sx n="92" d="100"/>
          <a:sy n="92" d="100"/>
        </p:scale>
        <p:origin x="2154" y="78"/>
      </p:cViewPr>
      <p:guideLst>
        <p:guide orient="horz" pos="2182"/>
        <p:guide pos="2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gs" Target="tags/tag14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ECFD8-DD58-4B6F-8F87-E210371C8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AA74B-10BA-4250-B5EF-DB982A3F57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A0C4FBE-3DE1-4EE4-80D1-DCD1E2C11D4F}" type="slidenum">
              <a:rPr lang="en-US" altLang="zh-CN"/>
            </a:fld>
            <a:endParaRPr lang="en-US" altLang="zh-CN"/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堆内存：是Java内存中的一种，它的作用是用于存储Java中的对象和数组，当我们new一个对象或者创建一个数组的时候，就会在堆内存中开辟一段空间给它，用于存放【对于堆内存一般开发人员会自动回收它】。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87F4ED8-089B-4309-990B-5B5EC047E1C8}" type="slidenum">
              <a:rPr lang="en-US" altLang="zh-CN"/>
            </a:fld>
            <a:endParaRPr lang="en-US" altLang="zh-CN"/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返回值：如果查询存在，返回匹配数的下标值，如果查询不到，返回</a:t>
            </a:r>
            <a:r>
              <a:rPr lang="en-US" altLang="zh-CN"/>
              <a:t>-</a:t>
            </a:r>
            <a:r>
              <a:rPr lang="zh-CN" altLang="en-US"/>
              <a:t>（插入点下标值</a:t>
            </a:r>
            <a:r>
              <a:rPr lang="en-US" altLang="zh-CN"/>
              <a:t>+1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B00C1-AFEA-45C4-A13E-EC4131DB9A1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AF266A3-49E4-4B72-8821-E97DD32FEF52}" type="slidenum">
              <a:rPr lang="en-US" altLang="zh-CN"/>
            </a:fld>
            <a:endParaRPr lang="en-US" altLang="zh-CN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创建一个数据</a:t>
            </a:r>
            <a:r>
              <a:rPr lang="en-US" altLang="zh-CN"/>
              <a:t>array</a:t>
            </a:r>
            <a:r>
              <a:rPr lang="zh-CN" altLang="en-US"/>
              <a:t>，用</a:t>
            </a:r>
            <a:r>
              <a:rPr lang="en-US" altLang="zh-CN"/>
              <a:t>new</a:t>
            </a:r>
            <a:r>
              <a:rPr lang="zh-CN" altLang="en-US"/>
              <a:t>关键字创建这个数组的对象，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9EEE046-E8BF-44AD-82FC-08B29ECF72F0}" type="slidenum">
              <a:rPr lang="en-US" altLang="zh-CN"/>
            </a:fld>
            <a:endParaRPr lang="en-US" altLang="zh-CN"/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7D233D0-BF4B-4A16-9A4E-0FF16F5097A4}" type="slidenum">
              <a:rPr lang="en-US" altLang="zh-CN"/>
            </a:fld>
            <a:endParaRPr lang="en-US" altLang="zh-CN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038AD9-884A-4BDE-89C0-E1A059F88A15}" type="slidenum">
              <a:rPr lang="en-US" altLang="zh-CN"/>
            </a:fld>
            <a:endParaRPr lang="en-US" altLang="zh-CN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038AD9-884A-4BDE-89C0-E1A059F88A15}" type="slidenum">
              <a:rPr lang="en-US" altLang="zh-CN"/>
            </a:fld>
            <a:endParaRPr lang="en-US" altLang="zh-CN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栈：存放基本类型的数据和对象的引用，但对象本身不存放在栈中，而是存放在堆中</a:t>
            </a:r>
            <a:endParaRPr lang="zh-CN" altLang="en-US"/>
          </a:p>
          <a:p>
            <a:r>
              <a:rPr lang="zh-CN" altLang="en-US"/>
              <a:t>堆：存放用new产生的数据</a:t>
            </a:r>
            <a:endParaRPr lang="zh-CN" altLang="en-US"/>
          </a:p>
          <a:p>
            <a:r>
              <a:rPr lang="zh-CN" altLang="en-US"/>
              <a:t>栈内存：是Java的一种内存，主要是用来执行程序用的，比如：基本类型的变量和对象的引用变量【栈内存可以称为一级缓存，由垃圾回收器自动回收】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栈内存：是Java的一种内存，主要是用来执行程序用的，比如：基本类型的变量和对象的引用变量【】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microsoft.com/office/2007/relationships/hdphoto" Target="../media/image2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microsoft.com/office/2007/relationships/hdphoto" Target="../media/image32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microsoft.com/office/2007/relationships/hdphoto" Target="../media/image28.wdp"/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93531" y="133072"/>
            <a:ext cx="5093768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19752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1906" y="3871615"/>
            <a:ext cx="5465336" cy="78187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61906" y="5438453"/>
            <a:ext cx="5465336" cy="4103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61906" y="4908366"/>
            <a:ext cx="5465336" cy="41033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8643938" y="1484311"/>
            <a:ext cx="500062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61906" y="1484311"/>
            <a:ext cx="5465336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9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195999" y="1484310"/>
            <a:ext cx="28338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8341005" y="1484310"/>
            <a:ext cx="302443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7847086" y="3524086"/>
            <a:ext cx="2377574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altLang="zh-CN" sz="825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sz="825" dirty="0">
              <a:solidFill>
                <a:schemeClr val="bg1">
                  <a:alpha val="5000"/>
                </a:scheme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458864" y="2031917"/>
            <a:ext cx="1299646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6054" y="515429"/>
            <a:ext cx="1721495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195999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641908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7810" y="0"/>
            <a:ext cx="6252707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7810" y="0"/>
            <a:ext cx="915181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537144" y="5927166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52675" y="501046"/>
            <a:ext cx="1652294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764" y="0"/>
            <a:ext cx="9148763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4763" y="0"/>
            <a:ext cx="9148762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5300" y="4550546"/>
            <a:ext cx="8143875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17554" y="2402693"/>
            <a:ext cx="3588825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1155" y="5340546"/>
            <a:ext cx="4513574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4616092" y="5340546"/>
            <a:ext cx="4513574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763502" y="2568943"/>
            <a:ext cx="1607471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9526" y="0"/>
            <a:ext cx="9153527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5300" y="4626145"/>
            <a:ext cx="8143875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1155" y="-15231"/>
            <a:ext cx="4513574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4616092" y="-15231"/>
            <a:ext cx="4513574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3502" y="2577573"/>
            <a:ext cx="1607471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2280665" y="5719548"/>
            <a:ext cx="4602338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-2924"/>
            <a:ext cx="9144793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00584" y="-106934"/>
            <a:ext cx="9351198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9144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126643" y="3048198"/>
            <a:ext cx="895100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13133" y="6174148"/>
            <a:ext cx="1617390" cy="478790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05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05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05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05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7562609" y="6400645"/>
            <a:ext cx="1324400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3" y="0"/>
            <a:ext cx="9144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9143989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337817" y="2315566"/>
            <a:ext cx="8506882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167243" y="1401505"/>
            <a:ext cx="28095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3" y="0"/>
            <a:ext cx="9144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9143989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337817" y="2315566"/>
            <a:ext cx="8506882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40298" y="4619682"/>
            <a:ext cx="2463377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2374" y="0"/>
            <a:ext cx="9143985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8" y="1"/>
            <a:ext cx="9143985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 sz="1350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79075" y="3028371"/>
            <a:ext cx="6781088" cy="911074"/>
          </a:xfrm>
        </p:spPr>
        <p:txBody>
          <a:bodyPr/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825563" y="1018488"/>
            <a:ext cx="3488112" cy="130177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9144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9144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342974" y="109143"/>
            <a:ext cx="1714910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8214" y="-494144"/>
            <a:ext cx="2374420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9144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399821" y="1872369"/>
            <a:ext cx="636143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3767017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688243" y="918223"/>
            <a:ext cx="51435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450431" y="133072"/>
            <a:ext cx="5093768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2236" y="3871615"/>
            <a:ext cx="5465336" cy="78187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912236" y="5438453"/>
            <a:ext cx="5465336" cy="4103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912236" y="4908366"/>
            <a:ext cx="5465336" cy="41033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2236" y="1484311"/>
            <a:ext cx="5465336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9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500062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500671" y="1484310"/>
            <a:ext cx="302443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 userDrawn="1"/>
        </p:nvSpPr>
        <p:spPr>
          <a:xfrm>
            <a:off x="6943725" y="1484313"/>
            <a:ext cx="219752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 userDrawn="1"/>
        </p:nvSpPr>
        <p:spPr>
          <a:xfrm>
            <a:off x="6661821" y="1484310"/>
            <a:ext cx="28338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7374014" y="2031917"/>
            <a:ext cx="1299646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082602" y="3524086"/>
            <a:ext cx="2377574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altLang="zh-CN" sz="825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sz="825" dirty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9475" y="548450"/>
            <a:ext cx="1721495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500062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43725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9144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9144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9144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3502" y="973061"/>
            <a:ext cx="1607471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61111" y="2289050"/>
            <a:ext cx="92549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292505" y="1294827"/>
            <a:ext cx="55898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292505" y="5613415"/>
            <a:ext cx="55898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25879" y="163259"/>
            <a:ext cx="2473738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6696143" y="163258"/>
            <a:ext cx="245217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154148" y="2653429"/>
            <a:ext cx="3942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33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33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793240" y="3752395"/>
            <a:ext cx="598170" cy="1767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700" b="1" spc="600" dirty="0">
                <a:solidFill>
                  <a:schemeClr val="accent1"/>
                </a:solidFill>
              </a:rPr>
              <a:t>结构大纲</a:t>
            </a:r>
            <a:endParaRPr lang="zh-CN" altLang="en-US" sz="2700" b="1" spc="6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106499" y="6600901"/>
            <a:ext cx="1925955" cy="2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50" spc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BEIJING</a:t>
            </a:r>
            <a:r>
              <a:rPr lang="en-US" altLang="zh-CN" sz="750" spc="0" baseline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INSTITUTE OF TECHNOLOGY</a:t>
            </a:r>
            <a:endParaRPr lang="zh-CN" altLang="en-US" sz="750" spc="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30861" y="78493"/>
            <a:ext cx="151905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014412" y="-2"/>
            <a:ext cx="10158411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45124" y="249943"/>
            <a:ext cx="151905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9144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4394" y="0"/>
            <a:ext cx="5272947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014412" y="-2"/>
            <a:ext cx="10158411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345124" y="249943"/>
            <a:ext cx="151905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9144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2873335" y="-1541834"/>
            <a:ext cx="6523129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016004" y="-1541834"/>
            <a:ext cx="6523129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945147" y="1"/>
            <a:ext cx="4439326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3028950" y="-1541834"/>
            <a:ext cx="6523129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378364" y="252089"/>
            <a:ext cx="1476917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64389" y="4400550"/>
            <a:ext cx="3450912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9143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9144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9144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276385" y="142154"/>
            <a:ext cx="1681877" cy="62768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3708" y="0"/>
            <a:ext cx="2949790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2936081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/>
          <p:cNvSpPr/>
          <p:nvPr userDrawn="1"/>
        </p:nvSpPr>
        <p:spPr>
          <a:xfrm>
            <a:off x="-7142" y="0"/>
            <a:ext cx="2943223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2970342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2971129" y="2797003"/>
            <a:ext cx="92015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790156" y="2793542"/>
            <a:ext cx="12952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635150" y="2752385"/>
            <a:ext cx="1647825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405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  <a:endParaRPr lang="zh-CN" altLang="en-US" sz="4050" spc="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722854" y="3595872"/>
            <a:ext cx="142987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dirty="0">
                <a:solidFill>
                  <a:schemeClr val="bg1"/>
                </a:solidFill>
              </a:rPr>
              <a:t>CONTENTS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790156" y="4060998"/>
            <a:ext cx="12952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8641" y="2218510"/>
            <a:ext cx="128678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443538" y="1942165"/>
            <a:ext cx="4414838" cy="58934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207794" y="493231"/>
            <a:ext cx="3938271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5207794" y="0"/>
            <a:ext cx="393620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0" name="矩形 119"/>
          <p:cNvSpPr/>
          <p:nvPr userDrawn="1"/>
        </p:nvSpPr>
        <p:spPr>
          <a:xfrm>
            <a:off x="495300" y="6054314"/>
            <a:ext cx="1510904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82757" y="982400"/>
            <a:ext cx="2663428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382757" y="2742089"/>
            <a:ext cx="5398314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420879" y="3837713"/>
            <a:ext cx="5360192" cy="1522912"/>
          </a:xfrm>
          <a:prstGeom prst="rect">
            <a:avLst/>
          </a:prstGeom>
        </p:spPr>
        <p:txBody>
          <a:bodyPr/>
          <a:lstStyle>
            <a:lvl1pPr marL="214630" indent="-213995">
              <a:lnSpc>
                <a:spcPct val="120000"/>
              </a:lnSpc>
              <a:buFont typeface="Arial" panose="020B0604020202090204" pitchFamily="34" charset="0"/>
              <a:buChar char="•"/>
              <a:defRPr sz="105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9144000" cy="690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513500" y="6423435"/>
            <a:ext cx="1436744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52825" y="6386257"/>
            <a:ext cx="943066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162567" y="863157"/>
            <a:ext cx="773896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8366562" y="6188075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238974" y="0"/>
            <a:ext cx="786551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204913" y="34431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238973" y="6188075"/>
            <a:ext cx="8133254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034181" y="-1612"/>
            <a:ext cx="12531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78364" y="347339"/>
            <a:ext cx="1476917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024856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8366562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8366562" y="6188075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78364" y="347339"/>
            <a:ext cx="1476917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8366562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1350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155529" y="0"/>
            <a:ext cx="565264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42256" y="0"/>
            <a:ext cx="565264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565264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495300" y="3829587"/>
            <a:ext cx="4867037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472814" y="2616692"/>
            <a:ext cx="529196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27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491032" y="2352090"/>
            <a:ext cx="3865939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9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491729" y="4304189"/>
            <a:ext cx="304902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05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55838" y="318256"/>
            <a:ext cx="1424338" cy="628650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88171" y="-774608"/>
            <a:ext cx="5914118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188156" y="2196869"/>
            <a:ext cx="243237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503526" y="6083135"/>
            <a:ext cx="1906960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33388" y="24906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78364" y="252089"/>
            <a:ext cx="1476917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7143" y="122428"/>
            <a:ext cx="419946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332185" y="821731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9109711" y="336478"/>
            <a:ext cx="3428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332185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78364" y="252089"/>
            <a:ext cx="1476917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9109711" y="336478"/>
            <a:ext cx="3428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7585551" y="210207"/>
            <a:ext cx="2091769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48590" y="302341"/>
            <a:ext cx="559799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449206" y="6399999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332185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711994" y="24906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08106" y="241566"/>
            <a:ext cx="1364456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7585551" y="210207"/>
            <a:ext cx="2091769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08106" y="241566"/>
            <a:ext cx="1364456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24856" y="863157"/>
            <a:ext cx="787667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8366562" y="6188075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238974" y="0"/>
            <a:ext cx="786551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204913" y="34431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238973" y="6188075"/>
            <a:ext cx="8133254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8366562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576286" y="214313"/>
            <a:ext cx="1398306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1" y="6269038"/>
            <a:ext cx="1363266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7638862" y="863157"/>
            <a:ext cx="12626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8366562" y="6188075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8366562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576286" y="214313"/>
            <a:ext cx="1398306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2397" y="24906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392056" y="6399999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8461934" y="252089"/>
            <a:ext cx="324743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332185" y="821731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332185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383702" y="273355"/>
            <a:ext cx="915798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8424863" y="6385243"/>
            <a:ext cx="413147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2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8461934" y="252089"/>
            <a:ext cx="32474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8529778" y="1"/>
            <a:ext cx="61422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85345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529778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57988" y="161103"/>
            <a:ext cx="5093768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9144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3857523" y="3786901"/>
            <a:ext cx="4677017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3835065" y="2558484"/>
            <a:ext cx="4677017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27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3852761" y="2329801"/>
            <a:ext cx="3865939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9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3857523" y="4198880"/>
            <a:ext cx="304902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05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33446" y="2359437"/>
            <a:ext cx="2141540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471709" y="-604401"/>
            <a:ext cx="968924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815947" y="-2969595"/>
            <a:ext cx="8132812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230461" y="-539696"/>
            <a:ext cx="9488117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9143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1" y="3019587"/>
            <a:ext cx="9143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261063" y="5021332"/>
            <a:ext cx="2522129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9143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386954" y="3758091"/>
            <a:ext cx="8370093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3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047490" y="5540739"/>
            <a:ext cx="304902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05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581392" y="5295418"/>
            <a:ext cx="59812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899650" y="944838"/>
            <a:ext cx="3383156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13133" y="6088688"/>
            <a:ext cx="1617390" cy="478790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05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05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05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05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7562609" y="6315185"/>
            <a:ext cx="1324400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3331564" y="3759199"/>
            <a:ext cx="2480873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3331564" y="1015093"/>
            <a:ext cx="2480873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4505452" y="3832178"/>
            <a:ext cx="133097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31062" y="1401223"/>
            <a:ext cx="1692231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3227967" y="0"/>
            <a:ext cx="591603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5339" y="479393"/>
            <a:ext cx="1652294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529520" y="5927166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6508631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52675" y="501046"/>
            <a:ext cx="1652294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5537144" y="5927166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3576608" y="7452"/>
            <a:ext cx="5567392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9144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29520" y="5927166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5339" y="479393"/>
            <a:ext cx="1652294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7" Type="http://schemas.openxmlformats.org/officeDocument/2006/relationships/theme" Target="../theme/theme1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396365" y="169100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52.jpeg"/><Relationship Id="rId1" Type="http://schemas.openxmlformats.org/officeDocument/2006/relationships/tags" Target="../tags/tag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70.emf"/><Relationship Id="rId1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04913" y="289743"/>
            <a:ext cx="6482886" cy="589280"/>
          </a:xfrm>
        </p:spPr>
        <p:txBody>
          <a:bodyPr/>
          <a:lstStyle/>
          <a:p>
            <a:pPr algn="ctr"/>
            <a:r>
              <a:rPr lang="zh-CN" altLang="en-US" sz="3600" b="0" dirty="0"/>
              <a:t>第</a:t>
            </a:r>
            <a:r>
              <a:rPr lang="en-US" altLang="zh-CN" sz="3600" b="0" dirty="0"/>
              <a:t>3</a:t>
            </a:r>
            <a:r>
              <a:rPr lang="zh-CN" altLang="en-US" sz="3600" b="0" dirty="0"/>
              <a:t>章  数组</a:t>
            </a:r>
            <a:endParaRPr lang="zh-CN" altLang="en-US" sz="36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257300" y="1436370"/>
            <a:ext cx="7886700" cy="435165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数组的声明、创建、引用</a:t>
            </a:r>
            <a:endParaRPr lang="en-US" altLang="zh-CN" sz="2800" dirty="0"/>
          </a:p>
          <a:p>
            <a:pPr lvl="1"/>
            <a:r>
              <a:rPr lang="zh-CN" altLang="en-US" sz="2800" dirty="0"/>
              <a:t>一维数组</a:t>
            </a:r>
            <a:endParaRPr lang="en-US" altLang="zh-CN" sz="2800" dirty="0"/>
          </a:p>
          <a:p>
            <a:pPr lvl="1"/>
            <a:r>
              <a:rPr lang="zh-CN" altLang="en-US" sz="2800" dirty="0"/>
              <a:t>二维数组</a:t>
            </a:r>
            <a:endParaRPr lang="en-US" altLang="zh-CN" sz="2800" dirty="0"/>
          </a:p>
          <a:p>
            <a:pPr lvl="2"/>
            <a:r>
              <a:rPr lang="zh-CN" altLang="en-US" sz="2800" dirty="0"/>
              <a:t>规则二维数组</a:t>
            </a:r>
            <a:endParaRPr lang="en-US" altLang="zh-CN" sz="2800" dirty="0"/>
          </a:p>
          <a:p>
            <a:pPr lvl="2"/>
            <a:r>
              <a:rPr lang="zh-CN" altLang="en-US" sz="2800" dirty="0"/>
              <a:t>不规则二维数组</a:t>
            </a:r>
            <a:endParaRPr lang="en-US" altLang="zh-CN" sz="2800" dirty="0"/>
          </a:p>
          <a:p>
            <a:r>
              <a:rPr lang="zh-CN" altLang="en-US" sz="2800" dirty="0"/>
              <a:t>不定长参数与数组</a:t>
            </a:r>
            <a:endParaRPr lang="en-US" altLang="zh-CN" sz="2800" dirty="0"/>
          </a:p>
          <a:p>
            <a:r>
              <a:rPr lang="en-US" altLang="zh-CN" sz="2800" dirty="0"/>
              <a:t>for each</a:t>
            </a:r>
            <a:r>
              <a:rPr lang="zh-CN" altLang="en-US" sz="2800" dirty="0"/>
              <a:t>循环</a:t>
            </a:r>
            <a:endParaRPr lang="en-US" altLang="zh-CN" sz="2800" dirty="0"/>
          </a:p>
          <a:p>
            <a:r>
              <a:rPr lang="en-US" altLang="zh-CN" sz="2800" dirty="0"/>
              <a:t>Arrays</a:t>
            </a:r>
            <a:r>
              <a:rPr lang="zh-CN" altLang="en-US" sz="2800" dirty="0"/>
              <a:t>类</a:t>
            </a:r>
            <a:endParaRPr lang="zh-CN" altLang="en-US" sz="2800" dirty="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3.2  </a:t>
            </a:r>
            <a:r>
              <a:rPr lang="zh-CN" altLang="zh-CN" dirty="0"/>
              <a:t>创建数组对象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90600" y="1447800"/>
            <a:ext cx="8153400" cy="612775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3-1</a:t>
            </a:r>
            <a:r>
              <a:rPr lang="zh-CN" altLang="zh-CN" dirty="0"/>
              <a:t>】写出下面代码的运行结果。</a:t>
            </a:r>
            <a:endParaRPr lang="zh-CN" altLang="zh-CN" dirty="0"/>
          </a:p>
        </p:txBody>
      </p:sp>
      <p:sp>
        <p:nvSpPr>
          <p:cNvPr id="4" name="矩形 3"/>
          <p:cNvSpPr/>
          <p:nvPr/>
        </p:nvSpPr>
        <p:spPr>
          <a:xfrm>
            <a:off x="755576" y="2132856"/>
            <a:ext cx="7416824" cy="20300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0" dirty="0"/>
              <a:t>public static void main(String[] </a:t>
            </a:r>
            <a:r>
              <a:rPr lang="en-US" altLang="zh-CN" b="0" dirty="0" err="1"/>
              <a:t>args</a:t>
            </a:r>
            <a:r>
              <a:rPr lang="en-US" altLang="zh-CN" b="0" dirty="0"/>
              <a:t>) {</a:t>
            </a:r>
            <a:endParaRPr lang="zh-CN" altLang="zh-CN" b="0" dirty="0"/>
          </a:p>
          <a:p>
            <a:r>
              <a:rPr lang="en-US" altLang="zh-CN" b="0" dirty="0"/>
              <a:t>	</a:t>
            </a:r>
            <a:r>
              <a:rPr lang="en-US" altLang="zh-CN" b="0" dirty="0" err="1"/>
              <a:t>int</a:t>
            </a:r>
            <a:r>
              <a:rPr lang="en-US" altLang="zh-CN" b="0" dirty="0"/>
              <a:t>[] a={1,2,3,4,5},b;</a:t>
            </a:r>
            <a:endParaRPr lang="zh-CN" altLang="zh-CN" b="0" dirty="0"/>
          </a:p>
          <a:p>
            <a:r>
              <a:rPr lang="en-US" altLang="zh-CN" b="0" dirty="0"/>
              <a:t>	</a:t>
            </a:r>
            <a:endParaRPr lang="zh-CN" altLang="zh-CN" b="0" dirty="0"/>
          </a:p>
          <a:p>
            <a:r>
              <a:rPr lang="en-US" altLang="zh-CN" b="0" dirty="0"/>
              <a:t>	b=a;</a:t>
            </a:r>
            <a:endParaRPr lang="zh-CN" altLang="zh-CN" b="0" dirty="0"/>
          </a:p>
          <a:p>
            <a:r>
              <a:rPr lang="en-US" altLang="zh-CN" b="0" dirty="0"/>
              <a:t>	b[0]=10;</a:t>
            </a:r>
            <a:endParaRPr lang="zh-CN" altLang="zh-CN" b="0" dirty="0"/>
          </a:p>
          <a:p>
            <a:r>
              <a:rPr lang="en-US" altLang="zh-CN" b="0" dirty="0"/>
              <a:t>	</a:t>
            </a:r>
            <a:r>
              <a:rPr lang="en-US" altLang="zh-CN" b="0" dirty="0" err="1"/>
              <a:t>System.</a:t>
            </a:r>
            <a:r>
              <a:rPr lang="en-US" altLang="zh-CN" b="0" i="1" dirty="0" err="1"/>
              <a:t>out</a:t>
            </a:r>
            <a:r>
              <a:rPr lang="en-US" altLang="zh-CN" b="0" dirty="0" err="1"/>
              <a:t>.println</a:t>
            </a:r>
            <a:r>
              <a:rPr lang="en-US" altLang="zh-CN" b="0" dirty="0"/>
              <a:t>("a[0]="+a[0]);</a:t>
            </a:r>
            <a:endParaRPr lang="zh-CN" altLang="zh-CN" b="0" dirty="0"/>
          </a:p>
          <a:p>
            <a:r>
              <a:rPr lang="en-US" altLang="zh-CN" b="0" dirty="0"/>
              <a:t>}</a:t>
            </a:r>
            <a:endParaRPr lang="zh-CN" altLang="en-US" b="0" dirty="0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3.2  </a:t>
            </a:r>
            <a:r>
              <a:rPr lang="zh-CN" altLang="zh-CN" dirty="0"/>
              <a:t>创建数组对象</a:t>
            </a:r>
            <a:endParaRPr lang="zh-CN" altLang="en-US" dirty="0"/>
          </a:p>
        </p:txBody>
      </p:sp>
      <p:pic>
        <p:nvPicPr>
          <p:cNvPr id="6092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80" y="3574450"/>
            <a:ext cx="5175716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55576" y="1442100"/>
            <a:ext cx="7416824" cy="20300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0" dirty="0"/>
              <a:t>public static void main(String[] </a:t>
            </a:r>
            <a:r>
              <a:rPr lang="en-US" altLang="zh-CN" b="0" dirty="0" err="1"/>
              <a:t>args</a:t>
            </a:r>
            <a:r>
              <a:rPr lang="en-US" altLang="zh-CN" b="0" dirty="0"/>
              <a:t>) {</a:t>
            </a:r>
            <a:endParaRPr lang="zh-CN" altLang="zh-CN" b="0" dirty="0"/>
          </a:p>
          <a:p>
            <a:r>
              <a:rPr lang="en-US" altLang="zh-CN" b="0" dirty="0"/>
              <a:t>	</a:t>
            </a:r>
            <a:r>
              <a:rPr lang="en-US" altLang="zh-CN" b="0" dirty="0" err="1"/>
              <a:t>int</a:t>
            </a:r>
            <a:r>
              <a:rPr lang="en-US" altLang="zh-CN" b="0" dirty="0"/>
              <a:t>[] a={1,2,3,4,5},b;</a:t>
            </a:r>
            <a:endParaRPr lang="zh-CN" altLang="zh-CN" b="0" dirty="0"/>
          </a:p>
          <a:p>
            <a:r>
              <a:rPr lang="en-US" altLang="zh-CN" b="0" dirty="0"/>
              <a:t>	</a:t>
            </a:r>
            <a:endParaRPr lang="zh-CN" altLang="zh-CN" b="0" dirty="0"/>
          </a:p>
          <a:p>
            <a:r>
              <a:rPr lang="en-US" altLang="zh-CN" b="0" dirty="0"/>
              <a:t>	b=a;</a:t>
            </a:r>
            <a:endParaRPr lang="zh-CN" altLang="zh-CN" b="0" dirty="0"/>
          </a:p>
          <a:p>
            <a:r>
              <a:rPr lang="en-US" altLang="zh-CN" b="0" dirty="0"/>
              <a:t>	b[0]=10;</a:t>
            </a:r>
            <a:endParaRPr lang="zh-CN" altLang="zh-CN" b="0" dirty="0"/>
          </a:p>
          <a:p>
            <a:r>
              <a:rPr lang="en-US" altLang="zh-CN" b="0" dirty="0"/>
              <a:t>	</a:t>
            </a:r>
            <a:r>
              <a:rPr lang="en-US" altLang="zh-CN" b="0" dirty="0" err="1"/>
              <a:t>System.</a:t>
            </a:r>
            <a:r>
              <a:rPr lang="en-US" altLang="zh-CN" b="0" i="1" dirty="0" err="1"/>
              <a:t>out</a:t>
            </a:r>
            <a:r>
              <a:rPr lang="en-US" altLang="zh-CN" b="0" dirty="0" err="1"/>
              <a:t>.println</a:t>
            </a:r>
            <a:r>
              <a:rPr lang="en-US" altLang="zh-CN" b="0" dirty="0"/>
              <a:t>("a[0]="+a[0]);</a:t>
            </a:r>
            <a:endParaRPr lang="zh-CN" altLang="zh-CN" b="0" dirty="0"/>
          </a:p>
          <a:p>
            <a:r>
              <a:rPr lang="en-US" altLang="zh-CN" b="0" dirty="0"/>
              <a:t>}</a:t>
            </a:r>
            <a:endParaRPr lang="zh-CN" altLang="en-US" b="0" dirty="0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JVM</a:t>
            </a:r>
            <a:r>
              <a:rPr lang="zh-CN" altLang="zh-CN" dirty="0"/>
              <a:t>栈内存</a:t>
            </a:r>
            <a:r>
              <a:rPr lang="en-US" altLang="zh-CN" dirty="0"/>
              <a:t>(stack)</a:t>
            </a:r>
            <a:r>
              <a:rPr lang="zh-CN" altLang="en-US" dirty="0"/>
              <a:t>和堆内存</a:t>
            </a:r>
            <a:r>
              <a:rPr lang="en-US" altLang="zh-CN" dirty="0"/>
              <a:t>(heap)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75629" y="896266"/>
            <a:ext cx="9013247" cy="5343261"/>
            <a:chOff x="89" y="1442"/>
            <a:chExt cx="14344" cy="8474"/>
          </a:xfrm>
        </p:grpSpPr>
        <p:sp>
          <p:nvSpPr>
            <p:cNvPr id="18" name="矩形 17"/>
            <p:cNvSpPr/>
            <p:nvPr/>
          </p:nvSpPr>
          <p:spPr>
            <a:xfrm>
              <a:off x="5023" y="1896"/>
              <a:ext cx="6010" cy="6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/>
                <a:t>JVM</a:t>
              </a:r>
              <a:r>
                <a:rPr lang="zh-CN" altLang="en-US" sz="1600" b="1" dirty="0"/>
                <a:t>类加载器</a:t>
              </a:r>
              <a:endParaRPr lang="zh-CN" altLang="en-US" sz="1600" b="1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023" y="3030"/>
              <a:ext cx="6010" cy="4252"/>
            </a:xfrm>
            <a:prstGeom prst="rect">
              <a:avLst/>
            </a:prstGeom>
            <a:ln w="28575">
              <a:prstDash val="lg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b="1" dirty="0"/>
                <a:t>运行时数据区</a:t>
              </a:r>
              <a:endParaRPr lang="zh-CN" altLang="en-US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284" y="6659"/>
              <a:ext cx="5578" cy="454"/>
            </a:xfrm>
            <a:prstGeom prst="rect">
              <a:avLst/>
            </a:prstGeom>
            <a:ln w="19050"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b="1" dirty="0"/>
                <a:t>           方法区</a:t>
              </a:r>
              <a:endParaRPr lang="zh-CN" altLang="en-US" sz="1600" b="1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5293" y="6092"/>
              <a:ext cx="5569" cy="454"/>
            </a:xfrm>
            <a:prstGeom prst="rect">
              <a:avLst/>
            </a:prstGeom>
            <a:ln w="19050"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dk1"/>
                  </a:solidFill>
                </a:rPr>
                <a:t>堆内存</a:t>
              </a:r>
              <a:endParaRPr lang="zh-CN" altLang="en-US" sz="1600" b="1" dirty="0">
                <a:solidFill>
                  <a:schemeClr val="dk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45" y="4242"/>
              <a:ext cx="1984" cy="4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/>
                <a:t>程序计数器</a:t>
              </a:r>
              <a:endParaRPr lang="zh-CN" altLang="en-US" sz="1400" b="1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89" y="2249"/>
              <a:ext cx="3175" cy="100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Java</a:t>
              </a:r>
              <a:r>
                <a:rPr lang="zh-CN" altLang="en-US" b="1" dirty="0"/>
                <a:t>源程序</a:t>
              </a:r>
              <a:endParaRPr lang="en-US" altLang="zh-CN" b="1" dirty="0"/>
            </a:p>
            <a:p>
              <a:pPr algn="ctr"/>
              <a:r>
                <a:rPr lang="zh-CN" altLang="en-US" b="1" dirty="0"/>
                <a:t>（</a:t>
              </a:r>
              <a:r>
                <a:rPr lang="en-US" altLang="zh-CN" b="1" dirty="0"/>
                <a:t>.java</a:t>
              </a:r>
              <a:r>
                <a:rPr lang="zh-CN" altLang="en-US" b="1" dirty="0"/>
                <a:t>文件）</a:t>
              </a:r>
              <a:endParaRPr lang="zh-CN" altLang="en-US" b="1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9" y="4277"/>
              <a:ext cx="3175" cy="7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Java</a:t>
              </a:r>
              <a:r>
                <a:rPr lang="zh-CN" altLang="en-US" b="1" dirty="0"/>
                <a:t>编译器</a:t>
              </a:r>
              <a:endParaRPr lang="zh-CN" altLang="en-US" b="1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9" y="6105"/>
              <a:ext cx="3175" cy="10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字节码文件</a:t>
              </a:r>
              <a:endParaRPr lang="en-US" altLang="zh-CN" b="1" dirty="0"/>
            </a:p>
            <a:p>
              <a:pPr algn="ctr"/>
              <a:r>
                <a:rPr lang="zh-CN" altLang="en-US" b="1" dirty="0"/>
                <a:t>（</a:t>
              </a:r>
              <a:r>
                <a:rPr lang="en-US" altLang="zh-CN" b="1" dirty="0"/>
                <a:t>.class</a:t>
              </a:r>
              <a:r>
                <a:rPr lang="zh-CN" altLang="en-US" b="1" dirty="0"/>
                <a:t>文件）</a:t>
              </a:r>
              <a:endParaRPr lang="zh-CN" altLang="en-US" b="1" dirty="0"/>
            </a:p>
          </p:txBody>
        </p:sp>
        <p:cxnSp>
          <p:nvCxnSpPr>
            <p:cNvPr id="29" name="直接箭头连接符 28"/>
            <p:cNvCxnSpPr>
              <a:stCxn id="24" idx="2"/>
              <a:endCxn id="25" idx="0"/>
            </p:cNvCxnSpPr>
            <p:nvPr/>
          </p:nvCxnSpPr>
          <p:spPr>
            <a:xfrm>
              <a:off x="1677" y="3371"/>
              <a:ext cx="0" cy="10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1677" y="5073"/>
              <a:ext cx="0" cy="10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1677" y="7112"/>
              <a:ext cx="0" cy="510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677" y="7622"/>
              <a:ext cx="2041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718" y="1442"/>
              <a:ext cx="0" cy="6179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718" y="1442"/>
              <a:ext cx="4309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8027" y="1442"/>
              <a:ext cx="0" cy="3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18" idx="2"/>
            </p:cNvCxnSpPr>
            <p:nvPr/>
          </p:nvCxnSpPr>
          <p:spPr>
            <a:xfrm>
              <a:off x="8028" y="2689"/>
              <a:ext cx="0" cy="3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1542" y="5978"/>
              <a:ext cx="2891" cy="6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/>
                <a:t>JVM</a:t>
              </a:r>
              <a:r>
                <a:rPr lang="zh-CN" altLang="en-US" sz="1600" b="1" dirty="0"/>
                <a:t>垃圾收集器</a:t>
              </a:r>
              <a:endParaRPr lang="zh-CN" altLang="en-US" sz="1600" b="1" dirty="0"/>
            </a:p>
          </p:txBody>
        </p:sp>
        <p:cxnSp>
          <p:nvCxnSpPr>
            <p:cNvPr id="38" name="直接箭头连接符 37"/>
            <p:cNvCxnSpPr>
              <a:stCxn id="37" idx="1"/>
              <a:endCxn id="22" idx="3"/>
            </p:cNvCxnSpPr>
            <p:nvPr/>
          </p:nvCxnSpPr>
          <p:spPr>
            <a:xfrm flipH="1">
              <a:off x="10862" y="6431"/>
              <a:ext cx="680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3977" y="7648"/>
              <a:ext cx="8051" cy="22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b="1" dirty="0"/>
                <a:t>JVM</a:t>
              </a:r>
              <a:r>
                <a:rPr lang="zh-CN" altLang="en-US" b="1" dirty="0"/>
                <a:t>执行引擎</a:t>
              </a:r>
              <a:endParaRPr lang="zh-CN" altLang="en-US" b="1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544" y="8669"/>
              <a:ext cx="3289" cy="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字节码解释器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4544" y="7875"/>
              <a:ext cx="3289" cy="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即时编译器</a:t>
              </a:r>
              <a:r>
                <a:rPr lang="en-US" altLang="zh-CN" dirty="0"/>
                <a:t>JIT</a:t>
              </a:r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73" y="8328"/>
              <a:ext cx="3289" cy="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自适应优化方式</a:t>
              </a:r>
              <a:endParaRPr lang="zh-CN" altLang="en-US" dirty="0"/>
            </a:p>
          </p:txBody>
        </p:sp>
        <p:cxnSp>
          <p:nvCxnSpPr>
            <p:cNvPr id="44" name="直接连接符 43"/>
            <p:cNvCxnSpPr>
              <a:stCxn id="42" idx="3"/>
              <a:endCxn id="43" idx="1"/>
            </p:cNvCxnSpPr>
            <p:nvPr/>
          </p:nvCxnSpPr>
          <p:spPr>
            <a:xfrm>
              <a:off x="7833" y="8272"/>
              <a:ext cx="340" cy="4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3" idx="1"/>
              <a:endCxn id="41" idx="3"/>
            </p:cNvCxnSpPr>
            <p:nvPr/>
          </p:nvCxnSpPr>
          <p:spPr>
            <a:xfrm flipH="1">
              <a:off x="7833" y="8725"/>
              <a:ext cx="340" cy="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7744" y="6681"/>
              <a:ext cx="2551" cy="34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/>
                <a:t>运行时常量池</a:t>
              </a:r>
              <a:endParaRPr lang="zh-CN" altLang="en-US" sz="1400" b="1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345" y="4834"/>
              <a:ext cx="1984" cy="4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JVM</a:t>
              </a:r>
              <a:r>
                <a:rPr lang="zh-CN" altLang="en-US" sz="1400" b="1" dirty="0"/>
                <a:t>栈内存</a:t>
              </a:r>
              <a:endParaRPr lang="zh-CN" altLang="en-US" sz="1400" b="1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5362" y="5411"/>
              <a:ext cx="1984" cy="4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/>
                <a:t>本地方法栈</a:t>
              </a:r>
              <a:endParaRPr lang="zh-CN" altLang="en-US" sz="1400" b="1" dirty="0"/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8027" y="7282"/>
              <a:ext cx="0" cy="3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5260" y="3692"/>
              <a:ext cx="2176" cy="2287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36000" rtlCol="0" anchor="t" anchorCtr="0"/>
            <a:lstStyle/>
            <a:p>
              <a:pPr algn="ctr"/>
              <a:r>
                <a:rPr lang="zh-CN" altLang="en-US" sz="1600" b="1" dirty="0"/>
                <a:t>线程</a:t>
              </a:r>
              <a:endParaRPr lang="zh-CN" altLang="en-US" sz="16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7750" y="4242"/>
              <a:ext cx="1984" cy="4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/>
                <a:t>程序计数器</a:t>
              </a:r>
              <a:endParaRPr lang="zh-CN" altLang="en-US" sz="1400" b="1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7750" y="4834"/>
              <a:ext cx="1984" cy="4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JVM</a:t>
              </a:r>
              <a:r>
                <a:rPr lang="zh-CN" altLang="en-US" sz="1400" b="1" dirty="0"/>
                <a:t>栈内存</a:t>
              </a:r>
              <a:endParaRPr lang="zh-CN" altLang="en-US" sz="1400" b="1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7767" y="5411"/>
              <a:ext cx="1984" cy="4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/>
                <a:t>本地方法栈</a:t>
              </a:r>
              <a:endParaRPr lang="zh-CN" altLang="en-US" sz="1400" b="1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7665" y="3692"/>
              <a:ext cx="2176" cy="2287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36000" rtlCol="0" anchor="t" anchorCtr="0"/>
            <a:lstStyle/>
            <a:p>
              <a:pPr algn="ctr"/>
              <a:r>
                <a:rPr lang="zh-CN" altLang="en-US" sz="1600" b="1" dirty="0"/>
                <a:t>线程</a:t>
              </a:r>
              <a:endParaRPr lang="zh-CN" altLang="en-US" sz="1600" b="1" dirty="0"/>
            </a:p>
          </p:txBody>
        </p:sp>
        <p:sp>
          <p:nvSpPr>
            <p:cNvPr id="56" name="TextBox 2"/>
            <p:cNvSpPr txBox="1"/>
            <p:nvPr/>
          </p:nvSpPr>
          <p:spPr>
            <a:xfrm>
              <a:off x="9955" y="4391"/>
              <a:ext cx="794" cy="1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</p:grp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JVM</a:t>
            </a:r>
            <a:r>
              <a:rPr lang="zh-CN" altLang="zh-CN" dirty="0"/>
              <a:t>栈内存</a:t>
            </a:r>
            <a:r>
              <a:rPr lang="zh-CN" altLang="en-US" dirty="0"/>
              <a:t>和堆内存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39552" y="1417638"/>
            <a:ext cx="1944216" cy="2664296"/>
          </a:xfrm>
          <a:prstGeom prst="roundRect">
            <a:avLst>
              <a:gd name="adj" fmla="val 984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pPr algn="ctr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JVM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栈内存</a:t>
            </a:r>
            <a:endParaRPr lang="zh-CN" alt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3721926"/>
            <a:ext cx="1656184" cy="28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栈帧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endParaRPr lang="zh-CN" alt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433894"/>
            <a:ext cx="1656184" cy="28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栈帧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N-1</a:t>
            </a:r>
            <a:endParaRPr lang="zh-CN" alt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1777677"/>
            <a:ext cx="1656184" cy="165621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当前栈帧</a:t>
            </a:r>
            <a:endParaRPr lang="zh-CN" altLang="en-US" sz="14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4" y="3109854"/>
            <a:ext cx="1368000" cy="25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返回地址</a:t>
            </a:r>
            <a:endParaRPr lang="zh-CN" altLang="en-US" sz="13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7584" y="2785846"/>
            <a:ext cx="1368000" cy="25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动态连接</a:t>
            </a:r>
            <a:endParaRPr lang="zh-CN" altLang="en-US" sz="13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7584" y="2425806"/>
            <a:ext cx="1368000" cy="25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操作数栈</a:t>
            </a:r>
            <a:endParaRPr lang="zh-CN" altLang="en-US" sz="13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7660" y="2101742"/>
            <a:ext cx="1368000" cy="25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局部变量表</a:t>
            </a:r>
            <a:endParaRPr lang="zh-CN" altLang="en-US" sz="13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09850" y="939165"/>
            <a:ext cx="625221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  <a:sym typeface="+mn-ea"/>
              </a:rPr>
              <a:t>主要是用来执行程序用的，</a:t>
            </a:r>
            <a:r>
              <a:rPr lang="zh-CN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程序中的</a:t>
            </a:r>
            <a:r>
              <a:rPr lang="zh-CN" altLang="zh-CN" sz="2000" b="1" dirty="0">
                <a:solidFill>
                  <a:srgbClr val="FF0000"/>
                </a:solidFill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每个方法</a:t>
            </a:r>
            <a:r>
              <a:rPr lang="zh-CN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被执行时都会创建一个</a:t>
            </a:r>
            <a:r>
              <a:rPr lang="zh-CN" altLang="zh-CN" sz="2000" b="1" dirty="0">
                <a:solidFill>
                  <a:srgbClr val="FF0000"/>
                </a:solidFill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栈帧</a:t>
            </a:r>
            <a:r>
              <a:rPr lang="zh-CN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用来存储该方法的局部变量等信息</a:t>
            </a:r>
            <a:r>
              <a:rPr lang="zh-CN" altLang="en-US" sz="2000" b="1" dirty="0"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，</a:t>
            </a:r>
            <a:r>
              <a:rPr lang="zh-CN" altLang="zh-CN" sz="2000" b="1" dirty="0"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包括</a:t>
            </a:r>
            <a:r>
              <a:rPr lang="zh-CN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各种基本类型的变量和数组/对象的引用变量。</a:t>
            </a:r>
            <a:r>
              <a:rPr lang="zh-CN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  <a:sym typeface="+mn-ea"/>
              </a:rPr>
              <a:t>栈内存可以称为一级缓存，由垃圾回收器自动回收</a:t>
            </a:r>
            <a:endParaRPr lang="zh-CN" altLang="zh-CN" sz="2000" b="1" dirty="0">
              <a:effectLst/>
              <a:latin typeface="Times New Roman" panose="02020503050405090304" pitchFamily="18" charset="0"/>
              <a:ea typeface="仿宋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71841" y="2204517"/>
            <a:ext cx="6363568" cy="418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Ex215 {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printPyramid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'g'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sz="1400" b="1" dirty="0"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printPyramid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endParaRPr lang="zh-CN" altLang="en-US" sz="14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nn-NO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nn-NO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nn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nn-NO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nn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endParaRPr lang="nn-NO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-1);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--){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 indent="-838200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 indent="-838200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 indent="-1371600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sz="1400" b="1" dirty="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JVM</a:t>
            </a:r>
            <a:r>
              <a:rPr lang="zh-CN" altLang="zh-CN" dirty="0"/>
              <a:t>栈内存</a:t>
            </a:r>
            <a:r>
              <a:rPr lang="zh-CN" altLang="en-US" dirty="0"/>
              <a:t>和堆内存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333872" y="1840776"/>
            <a:ext cx="2520280" cy="1219274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堆内存</a:t>
            </a:r>
            <a:endParaRPr lang="en-US" altLang="zh-CN" sz="2400" b="1" dirty="0">
              <a:solidFill>
                <a:schemeClr val="bg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1672" y="2468989"/>
            <a:ext cx="1195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对象</a:t>
            </a:r>
            <a:r>
              <a:rPr lang="en-US" altLang="zh-CN" dirty="0"/>
              <a:t>/</a:t>
            </a:r>
            <a:r>
              <a:rPr lang="zh-CN" altLang="en-US" dirty="0"/>
              <a:t>数组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294464" y="2114550"/>
            <a:ext cx="2288381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</a:rPr>
              <a:t>Java</a:t>
            </a:r>
            <a:r>
              <a:rPr lang="zh-CN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虚拟机</a:t>
            </a:r>
            <a:endParaRPr lang="en-US" altLang="zh-CN" sz="2000" b="1" dirty="0">
              <a:effectLst/>
              <a:latin typeface="Times New Roman" panose="02020503050405090304" pitchFamily="18" charset="0"/>
              <a:ea typeface="仿宋" panose="02010609060101010101" pitchFamily="49" charset="-122"/>
              <a:cs typeface="Times New Roman" panose="02020503050405090304" pitchFamily="18" charset="0"/>
            </a:endParaRPr>
          </a:p>
          <a:p>
            <a:pPr algn="ctr"/>
            <a:r>
              <a:rPr lang="zh-CN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</a:rPr>
              <a:t>自动垃圾回收机制</a:t>
            </a:r>
            <a:endParaRPr lang="zh-CN" altLang="en-US" sz="2000" dirty="0"/>
          </a:p>
        </p:txBody>
      </p:sp>
      <p:cxnSp>
        <p:nvCxnSpPr>
          <p:cNvPr id="19" name="直接箭头连接符 18"/>
          <p:cNvCxnSpPr>
            <a:endCxn id="14" idx="6"/>
          </p:cNvCxnSpPr>
          <p:nvPr/>
        </p:nvCxnSpPr>
        <p:spPr>
          <a:xfrm flipH="1">
            <a:off x="2854152" y="2450412"/>
            <a:ext cx="3803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17848" y="3767588"/>
            <a:ext cx="3355229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>
                <a:effectLst/>
                <a:latin typeface="Times New Roman" panose="02020503050405090304" pitchFamily="18" charset="0"/>
                <a:ea typeface="仿宋" panose="02010609060101010101" pitchFamily="49" charset="-122"/>
              </a:defRPr>
            </a:lvl1pPr>
          </a:lstStyle>
          <a:p>
            <a:pPr algn="l"/>
            <a:r>
              <a:rPr lang="en-US" altLang="zh-CN" sz="2400" dirty="0">
                <a:latin typeface="Calibri" charset="0"/>
                <a:cs typeface="Calibri" charset="0"/>
              </a:rPr>
              <a:t>int[]  array = </a:t>
            </a:r>
            <a:r>
              <a:rPr lang="en-US" altLang="zh-CN" sz="2400" dirty="0">
                <a:solidFill>
                  <a:srgbClr val="7F0055"/>
                </a:solidFill>
                <a:latin typeface="Calibri" charset="0"/>
                <a:ea typeface="+mn-ea"/>
                <a:cs typeface="Calibri" charset="0"/>
              </a:rPr>
              <a:t>new</a:t>
            </a:r>
            <a:r>
              <a:rPr lang="en-US" altLang="zh-CN" sz="2400" dirty="0">
                <a:latin typeface="Calibri" charset="0"/>
                <a:cs typeface="Calibri" charset="0"/>
              </a:rPr>
              <a:t>  int [5];</a:t>
            </a:r>
            <a:endParaRPr lang="zh-CN" altLang="en-US" sz="2400" dirty="0">
              <a:latin typeface="Calibri" charset="0"/>
              <a:cs typeface="Calibr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22504" y="2182666"/>
            <a:ext cx="10293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new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4420189" y="3285118"/>
            <a:ext cx="7620" cy="1602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072400" y="3285118"/>
            <a:ext cx="3810" cy="1602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420189" y="3594191"/>
            <a:ext cx="648072" cy="36004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420189" y="3954231"/>
            <a:ext cx="648072" cy="36004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20189" y="4314271"/>
            <a:ext cx="648072" cy="36004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20189" y="4674311"/>
            <a:ext cx="648072" cy="36004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420189" y="5034351"/>
            <a:ext cx="648072" cy="36004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0"/>
          <p:cNvSpPr txBox="1"/>
          <p:nvPr/>
        </p:nvSpPr>
        <p:spPr>
          <a:xfrm>
            <a:off x="4348181" y="5457107"/>
            <a:ext cx="936104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栈内存</a:t>
            </a:r>
            <a:endParaRPr lang="zh-CN" altLang="en-US" dirty="0"/>
          </a:p>
        </p:txBody>
      </p:sp>
      <p:sp>
        <p:nvSpPr>
          <p:cNvPr id="30" name="TextBox 11"/>
          <p:cNvSpPr txBox="1"/>
          <p:nvPr/>
        </p:nvSpPr>
        <p:spPr>
          <a:xfrm>
            <a:off x="3610543" y="3853840"/>
            <a:ext cx="894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array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64058" y="2712687"/>
            <a:ext cx="3240360" cy="2407622"/>
          </a:xfrm>
          <a:prstGeom prst="ellips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860202" y="3086083"/>
            <a:ext cx="504056" cy="364686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60202" y="3446123"/>
            <a:ext cx="504056" cy="364686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60202" y="3774805"/>
            <a:ext cx="504056" cy="364686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3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860170" y="4098841"/>
            <a:ext cx="500400" cy="364686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4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60202" y="4454235"/>
            <a:ext cx="504056" cy="364686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5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4644008" y="3270765"/>
            <a:ext cx="2211816" cy="7556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6644178" y="5295357"/>
            <a:ext cx="936104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堆内存</a:t>
            </a:r>
            <a:endParaRPr lang="zh-CN" altLang="en-US" dirty="0"/>
          </a:p>
        </p:txBody>
      </p:sp>
      <p:sp>
        <p:nvSpPr>
          <p:cNvPr id="39" name="TextBox 20"/>
          <p:cNvSpPr txBox="1"/>
          <p:nvPr/>
        </p:nvSpPr>
        <p:spPr>
          <a:xfrm>
            <a:off x="7652290" y="3023367"/>
            <a:ext cx="720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数组对象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0" name="TextBox 21"/>
          <p:cNvSpPr txBox="1"/>
          <p:nvPr/>
        </p:nvSpPr>
        <p:spPr>
          <a:xfrm>
            <a:off x="7368636" y="3147638"/>
            <a:ext cx="427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</a:t>
            </a:r>
            <a:endParaRPr lang="zh-CN" alt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1" name="TextBox 22"/>
          <p:cNvSpPr txBox="1"/>
          <p:nvPr/>
        </p:nvSpPr>
        <p:spPr>
          <a:xfrm>
            <a:off x="7364258" y="3464527"/>
            <a:ext cx="427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  <a:endParaRPr lang="zh-CN" alt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7364258" y="3781327"/>
            <a:ext cx="427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endParaRPr lang="zh-CN" alt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7364258" y="4130527"/>
            <a:ext cx="427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3</a:t>
            </a:r>
            <a:endParaRPr lang="zh-CN" alt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4" name="TextBox 25"/>
          <p:cNvSpPr txBox="1"/>
          <p:nvPr/>
        </p:nvSpPr>
        <p:spPr>
          <a:xfrm>
            <a:off x="7364258" y="4463527"/>
            <a:ext cx="427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4</a:t>
            </a:r>
            <a:endParaRPr lang="zh-CN" altLang="en-US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550" y="911225"/>
            <a:ext cx="87547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zh-CN" sz="2000" b="1" dirty="0">
                <a:effectLst/>
                <a:latin typeface="Times New Roman" panose="02020503050405090304" pitchFamily="18" charset="0"/>
                <a:ea typeface="仿宋" panose="02010609060101010101" pitchFamily="49" charset="-122"/>
                <a:cs typeface="Times New Roman" panose="02020503050405090304" pitchFamily="18" charset="0"/>
                <a:sym typeface="+mn-ea"/>
              </a:rPr>
              <a:t>用于存储Java中的对象和数组，当我们new一个对象或者创建一个数组的时候，就会在堆内存中开辟一段空间给它，用于存放【对于堆内存一般开发人员会自动回收它】</a:t>
            </a:r>
            <a:endParaRPr lang="zh-CN" altLang="zh-CN" sz="2000" b="1" dirty="0">
              <a:effectLst/>
              <a:latin typeface="Times New Roman" panose="02020503050405090304" pitchFamily="18" charset="0"/>
              <a:ea typeface="仿宋" panose="02010609060101010101" pitchFamily="49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2" grpId="0" bldLvl="0" animBg="1"/>
      <p:bldP spid="23" grpId="0" bldLvl="0" animBg="1"/>
      <p:bldP spid="24" grpId="0" bldLvl="0" animBg="1"/>
      <p:bldP spid="25" grpId="0" bldLvl="0" animBg="1"/>
      <p:bldP spid="27" grpId="0" bldLvl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4900" dirty="0">
                <a:ea typeface="仿宋_GB2312" pitchFamily="49" charset="-122"/>
                <a:sym typeface="+mn-ea"/>
              </a:rPr>
              <a:t>3.3  </a:t>
            </a:r>
            <a:r>
              <a:rPr altLang="zh-CN" sz="4900" dirty="0">
                <a:ea typeface="仿宋_GB2312" pitchFamily="49" charset="-122"/>
                <a:sym typeface="+mn-ea"/>
              </a:rPr>
              <a:t>使用数组</a:t>
            </a:r>
            <a:r>
              <a:rPr lang="en-US" altLang="zh-CN" dirty="0"/>
              <a:t>3.3.1  </a:t>
            </a:r>
            <a:r>
              <a:rPr lang="zh-CN" altLang="zh-CN" dirty="0"/>
              <a:t>数组元素的引用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30530" y="1466850"/>
            <a:ext cx="7886700" cy="4351655"/>
          </a:xfrm>
        </p:spPr>
        <p:txBody>
          <a:bodyPr/>
          <a:lstStyle/>
          <a:p>
            <a:pPr algn="just">
              <a:buNone/>
            </a:pPr>
            <a:r>
              <a:rPr lang="en-US" altLang="zh-CN" sz="2800" dirty="0"/>
              <a:t>1. </a:t>
            </a:r>
            <a:r>
              <a:rPr lang="zh-CN" altLang="en-US" sz="2800" dirty="0"/>
              <a:t>数组元素的使用</a:t>
            </a:r>
            <a:endParaRPr lang="zh-CN" altLang="en-US" sz="2800" dirty="0"/>
          </a:p>
          <a:p>
            <a:pPr lvl="1"/>
            <a:r>
              <a:rPr lang="zh-CN" altLang="en-US" sz="2400" dirty="0"/>
              <a:t>一维数组元素的使用方式</a:t>
            </a:r>
            <a:endParaRPr lang="zh-CN" altLang="en-US" sz="2400" dirty="0"/>
          </a:p>
          <a:p>
            <a:pPr algn="just">
              <a:buNone/>
            </a:pPr>
            <a:r>
              <a:rPr lang="zh-CN" altLang="en-US" sz="2400" dirty="0"/>
              <a:t>             </a:t>
            </a:r>
            <a:r>
              <a:rPr lang="zh-CN" altLang="en-US" sz="2400" dirty="0">
                <a:solidFill>
                  <a:schemeClr val="folHlink"/>
                </a:solidFill>
              </a:rPr>
              <a:t>数组名</a:t>
            </a:r>
            <a:r>
              <a:rPr lang="en-US" altLang="zh-CN" sz="2400" dirty="0">
                <a:solidFill>
                  <a:schemeClr val="folHlink"/>
                </a:solidFill>
              </a:rPr>
              <a:t>[</a:t>
            </a:r>
            <a:r>
              <a:rPr lang="zh-CN" altLang="en-US" sz="2400" dirty="0">
                <a:solidFill>
                  <a:schemeClr val="folHlink"/>
                </a:solidFill>
              </a:rPr>
              <a:t>下标</a:t>
            </a:r>
            <a:r>
              <a:rPr lang="en-US" altLang="zh-CN" sz="2400" dirty="0">
                <a:solidFill>
                  <a:schemeClr val="folHlink"/>
                </a:solidFill>
              </a:rPr>
              <a:t>]</a:t>
            </a:r>
            <a:endParaRPr lang="en-US" altLang="zh-CN" sz="2400" dirty="0">
              <a:solidFill>
                <a:schemeClr val="folHlink"/>
              </a:solidFill>
            </a:endParaRPr>
          </a:p>
          <a:p>
            <a:pPr lvl="1"/>
            <a:r>
              <a:rPr lang="zh-CN" altLang="en-US" sz="2400" dirty="0"/>
              <a:t>下标必须是整型或者可以转化成整型的量。下标的取值范围：从</a:t>
            </a:r>
            <a:r>
              <a:rPr lang="en-US" altLang="zh-CN" sz="2400" dirty="0"/>
              <a:t>0</a:t>
            </a:r>
            <a:r>
              <a:rPr lang="zh-CN" altLang="en-US" sz="2400" dirty="0"/>
              <a:t>开始到数组的长度减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lvl="1">
              <a:buNone/>
            </a:pPr>
            <a:r>
              <a:rPr lang="zh-CN" altLang="en-US" sz="2400" dirty="0">
                <a:solidFill>
                  <a:srgbClr val="0066FF"/>
                </a:solidFill>
              </a:rPr>
              <a:t>     </a:t>
            </a:r>
            <a:r>
              <a:rPr lang="zh-CN" altLang="en-US" sz="2400" dirty="0">
                <a:solidFill>
                  <a:schemeClr val="folHlink"/>
                </a:solidFill>
              </a:rPr>
              <a:t>例如</a:t>
            </a:r>
            <a:r>
              <a:rPr lang="en-US" altLang="zh-CN" sz="2400" dirty="0">
                <a:solidFill>
                  <a:schemeClr val="folHlink"/>
                </a:solidFill>
              </a:rPr>
              <a:t>, </a:t>
            </a:r>
            <a:r>
              <a:rPr lang="en-US" altLang="zh-CN" sz="2400" dirty="0" err="1">
                <a:solidFill>
                  <a:schemeClr val="folHlink"/>
                </a:solidFill>
              </a:rPr>
              <a:t>int</a:t>
            </a:r>
            <a:r>
              <a:rPr lang="en-US" altLang="zh-CN" sz="2400" dirty="0">
                <a:solidFill>
                  <a:schemeClr val="folHlink"/>
                </a:solidFill>
              </a:rPr>
              <a:t>  </a:t>
            </a:r>
            <a:r>
              <a:rPr lang="en-US" altLang="zh-CN" sz="2400" dirty="0" err="1">
                <a:solidFill>
                  <a:schemeClr val="folHlink"/>
                </a:solidFill>
              </a:rPr>
              <a:t>intArray</a:t>
            </a:r>
            <a:r>
              <a:rPr lang="en-US" altLang="zh-CN" sz="2400" dirty="0">
                <a:solidFill>
                  <a:schemeClr val="folHlink"/>
                </a:solidFill>
              </a:rPr>
              <a:t>=new  </a:t>
            </a:r>
            <a:r>
              <a:rPr lang="en-US" altLang="zh-CN" sz="2400" dirty="0" err="1">
                <a:solidFill>
                  <a:schemeClr val="folHlink"/>
                </a:solidFill>
              </a:rPr>
              <a:t>int</a:t>
            </a:r>
            <a:r>
              <a:rPr lang="en-US" altLang="zh-CN" sz="2400" dirty="0">
                <a:solidFill>
                  <a:schemeClr val="folHlink"/>
                </a:solidFill>
              </a:rPr>
              <a:t>[5];</a:t>
            </a:r>
            <a:endParaRPr lang="en-US" altLang="zh-CN" sz="2400" dirty="0">
              <a:solidFill>
                <a:schemeClr val="folHlink"/>
              </a:solidFill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folHlink"/>
                </a:solidFill>
              </a:rPr>
              <a:t>           </a:t>
            </a:r>
            <a:r>
              <a:rPr lang="en-US" altLang="zh-CN" sz="2400" dirty="0" err="1">
                <a:solidFill>
                  <a:schemeClr val="folHlink"/>
                </a:solidFill>
              </a:rPr>
              <a:t>intArray</a:t>
            </a:r>
            <a:r>
              <a:rPr lang="en-US" altLang="zh-CN" sz="2400" dirty="0">
                <a:solidFill>
                  <a:schemeClr val="folHlink"/>
                </a:solidFill>
              </a:rPr>
              <a:t>[0], </a:t>
            </a:r>
            <a:r>
              <a:rPr lang="en-US" altLang="zh-CN" sz="2400" dirty="0" err="1">
                <a:solidFill>
                  <a:schemeClr val="folHlink"/>
                </a:solidFill>
              </a:rPr>
              <a:t>intArray</a:t>
            </a:r>
            <a:r>
              <a:rPr lang="en-US" altLang="zh-CN" sz="2400" dirty="0">
                <a:solidFill>
                  <a:schemeClr val="folHlink"/>
                </a:solidFill>
              </a:rPr>
              <a:t>[1],…., </a:t>
            </a:r>
            <a:r>
              <a:rPr lang="en-US" altLang="zh-CN" sz="2400" dirty="0" err="1">
                <a:solidFill>
                  <a:schemeClr val="folHlink"/>
                </a:solidFill>
              </a:rPr>
              <a:t>intArray</a:t>
            </a:r>
            <a:r>
              <a:rPr lang="en-US" altLang="zh-CN" sz="2400" dirty="0">
                <a:solidFill>
                  <a:schemeClr val="folHlink"/>
                </a:solidFill>
              </a:rPr>
              <a:t>[4]</a:t>
            </a:r>
            <a:endParaRPr lang="en-US" altLang="zh-CN" sz="2400" dirty="0">
              <a:solidFill>
                <a:schemeClr val="folHlink"/>
              </a:solidFill>
            </a:endParaRPr>
          </a:p>
          <a:p>
            <a:pPr lvl="1"/>
            <a:r>
              <a:rPr lang="zh-CN" altLang="en-US" sz="2400" dirty="0"/>
              <a:t>所有的数组都有一个属性</a:t>
            </a:r>
            <a:r>
              <a:rPr lang="en-US" altLang="zh-CN" sz="2400" dirty="0">
                <a:solidFill>
                  <a:schemeClr val="hlink"/>
                </a:solidFill>
              </a:rPr>
              <a:t>length</a:t>
            </a:r>
            <a:r>
              <a:rPr lang="zh-CN" altLang="en-US" sz="2400" dirty="0"/>
              <a:t>，这个属性存储了数组元素的个数。</a:t>
            </a:r>
            <a:endParaRPr lang="zh-CN" altLang="en-US" sz="2400" dirty="0"/>
          </a:p>
          <a:p>
            <a:pPr lvl="1">
              <a:buNone/>
            </a:pPr>
            <a:r>
              <a:rPr lang="zh-CN" altLang="en-US" sz="2400" dirty="0">
                <a:solidFill>
                  <a:srgbClr val="0066FF"/>
                </a:solidFill>
              </a:rPr>
              <a:t>	</a:t>
            </a:r>
            <a:r>
              <a:rPr lang="en-US" altLang="zh-CN" sz="2400" dirty="0" err="1">
                <a:solidFill>
                  <a:schemeClr val="folHlink"/>
                </a:solidFill>
              </a:rPr>
              <a:t>intArray.length</a:t>
            </a:r>
            <a:r>
              <a:rPr lang="en-US" altLang="zh-CN" sz="2400" dirty="0">
                <a:solidFill>
                  <a:schemeClr val="folHlink"/>
                </a:solidFill>
              </a:rPr>
              <a:t> </a:t>
            </a:r>
            <a:r>
              <a:rPr lang="zh-CN" altLang="en-US" sz="2400" dirty="0">
                <a:solidFill>
                  <a:schemeClr val="folHlink"/>
                </a:solidFill>
              </a:rPr>
              <a:t>的值为</a:t>
            </a:r>
            <a:r>
              <a:rPr lang="en-US" altLang="zh-CN" sz="2400" dirty="0">
                <a:solidFill>
                  <a:schemeClr val="folHlink"/>
                </a:solidFill>
              </a:rPr>
              <a:t>5</a:t>
            </a:r>
            <a:r>
              <a:rPr lang="zh-CN" altLang="en-US" sz="2400" dirty="0">
                <a:solidFill>
                  <a:schemeClr val="folHlink"/>
                </a:solidFill>
              </a:rPr>
              <a:t>。</a:t>
            </a:r>
            <a:endParaRPr lang="zh-CN" altLang="en-US" sz="2400" dirty="0">
              <a:solidFill>
                <a:schemeClr val="folHlink"/>
              </a:solidFill>
            </a:endParaRPr>
          </a:p>
          <a:p>
            <a:endParaRPr lang="zh-CN" altLang="en-US" dirty="0"/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228715" y="3141028"/>
            <a:ext cx="2590800" cy="457200"/>
          </a:xfrm>
          <a:prstGeom prst="wedgeRectCallout">
            <a:avLst>
              <a:gd name="adj1" fmla="val -40907"/>
              <a:gd name="adj2" fmla="val 11154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2000" b="0">
                <a:solidFill>
                  <a:srgbClr val="0066FF"/>
                </a:solidFill>
                <a:latin typeface="Book Antiqua" panose="02040602050305030304" pitchFamily="18" charset="0"/>
                <a:cs typeface="Times New Roman" panose="02020503050405090304" pitchFamily="18" charset="0"/>
              </a:rPr>
              <a:t>intArray[</a:t>
            </a:r>
            <a:r>
              <a:rPr lang="en-US" altLang="zh-CN" sz="2000" b="0">
                <a:solidFill>
                  <a:schemeClr val="hlink"/>
                </a:solidFill>
                <a:latin typeface="Book Antiqua" panose="02040602050305030304" pitchFamily="18" charset="0"/>
                <a:cs typeface="Times New Roman" panose="02020503050405090304" pitchFamily="18" charset="0"/>
              </a:rPr>
              <a:t>length-1</a:t>
            </a:r>
            <a:r>
              <a:rPr lang="en-US" altLang="zh-CN" sz="2000" b="0">
                <a:solidFill>
                  <a:srgbClr val="0066FF"/>
                </a:solidFill>
                <a:latin typeface="Book Antiqua" panose="02040602050305030304" pitchFamily="18" charset="0"/>
                <a:cs typeface="Times New Roman" panose="02020503050405090304" pitchFamily="18" charset="0"/>
              </a:rPr>
              <a:t>]</a:t>
            </a:r>
            <a:endParaRPr lang="en-US" altLang="zh-CN" sz="2000" b="0">
              <a:solidFill>
                <a:srgbClr val="0066FF"/>
              </a:solidFill>
              <a:latin typeface="Book Antiqua" panose="0204060205030503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74040" y="1610360"/>
            <a:ext cx="7886700" cy="435165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Java</a:t>
            </a:r>
            <a:r>
              <a:rPr lang="zh-CN" altLang="en-US" sz="2800" dirty="0"/>
              <a:t>系统能自动检查是否有数组下标越界的情况</a:t>
            </a:r>
            <a:endParaRPr lang="zh-CN" altLang="en-US" sz="28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如果在程序中使用</a:t>
            </a:r>
            <a:r>
              <a:rPr lang="en-US" altLang="zh-CN" sz="2400" dirty="0" err="1"/>
              <a:t>intArray</a:t>
            </a:r>
            <a:r>
              <a:rPr lang="en-US" altLang="zh-CN" sz="2400" dirty="0"/>
              <a:t>[10]</a:t>
            </a:r>
            <a:r>
              <a:rPr lang="zh-CN" altLang="en-US" sz="2400" dirty="0"/>
              <a:t>，就会发生数组下标越界，此时</a:t>
            </a:r>
            <a:r>
              <a:rPr lang="en-US" altLang="zh-CN" sz="2400" dirty="0"/>
              <a:t>Java</a:t>
            </a:r>
            <a:r>
              <a:rPr lang="zh-CN" altLang="en-US" sz="2400" dirty="0"/>
              <a:t>系统会自动终止当前的流程，并产生一个名为</a:t>
            </a:r>
            <a:r>
              <a:rPr lang="en-US" altLang="zh-CN" sz="2400" dirty="0" err="1"/>
              <a:t>ArrayIndexOutOfBoundsException</a:t>
            </a:r>
            <a:r>
              <a:rPr lang="zh-CN" altLang="en-US" sz="2400" dirty="0"/>
              <a:t>的异常，通知使用者出现了数组下标越界。</a:t>
            </a:r>
            <a:endParaRPr lang="zh-CN" altLang="en-US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避免越界发生的有效方法是</a:t>
            </a:r>
            <a:r>
              <a:rPr lang="zh-CN" altLang="en-US" sz="2400" dirty="0">
                <a:solidFill>
                  <a:schemeClr val="tx2"/>
                </a:solidFill>
              </a:rPr>
              <a:t>利用</a:t>
            </a:r>
            <a:r>
              <a:rPr lang="en-US" altLang="zh-CN" sz="2400" dirty="0">
                <a:solidFill>
                  <a:schemeClr val="tx2"/>
                </a:solidFill>
              </a:rPr>
              <a:t>length</a:t>
            </a:r>
            <a:r>
              <a:rPr lang="zh-CN" altLang="en-US" sz="2400" dirty="0">
                <a:solidFill>
                  <a:schemeClr val="tx2"/>
                </a:solidFill>
              </a:rPr>
              <a:t>属性作为数组下标的上界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lvl="1"/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93565"/>
            <a:ext cx="6482886" cy="381635"/>
          </a:xfrm>
        </p:spPr>
        <p:txBody>
          <a:bodyPr/>
          <a:lstStyle/>
          <a:p>
            <a:r>
              <a:rPr lang="en-US" altLang="zh-CN" dirty="0"/>
              <a:t>3.3.1  </a:t>
            </a:r>
            <a:r>
              <a:rPr lang="zh-CN" altLang="zh-CN" dirty="0"/>
              <a:t>数组元素的引用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12115" y="1557020"/>
            <a:ext cx="8229600" cy="4525645"/>
          </a:xfrm>
        </p:spPr>
        <p:txBody>
          <a:bodyPr>
            <a:normAutofit/>
          </a:bodyPr>
          <a:lstStyle/>
          <a:p>
            <a:pPr marL="109855" indent="0">
              <a:buNone/>
            </a:pPr>
            <a:r>
              <a:rPr lang="zh-CN" altLang="zh-CN" sz="2800" dirty="0"/>
              <a:t>【例</a:t>
            </a:r>
            <a:r>
              <a:rPr lang="en-US" altLang="zh-CN" sz="2800" dirty="0"/>
              <a:t>3-2</a:t>
            </a:r>
            <a:r>
              <a:rPr lang="zh-CN" altLang="zh-CN" sz="2800" dirty="0"/>
              <a:t>】输入</a:t>
            </a:r>
            <a:r>
              <a:rPr lang="en-US" altLang="zh-CN" sz="2800" dirty="0"/>
              <a:t>n</a:t>
            </a:r>
            <a:r>
              <a:rPr lang="zh-CN" altLang="zh-CN" sz="2800" dirty="0"/>
              <a:t>个学生的成绩，并打印成绩高于平均分的学生。</a:t>
            </a:r>
            <a:endParaRPr lang="zh-CN" altLang="zh-CN" sz="2800" dirty="0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3.3.1  </a:t>
            </a:r>
            <a:r>
              <a:rPr lang="zh-CN" altLang="zh-CN" dirty="0"/>
              <a:t>数组元素的引用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5560" y="980440"/>
            <a:ext cx="8878570" cy="5134610"/>
          </a:xfrm>
        </p:spPr>
        <p:txBody>
          <a:bodyPr>
            <a:normAutofit fontScale="90000" lnSpcReduction="10000"/>
          </a:bodyPr>
          <a:lstStyle/>
          <a:p>
            <a:pPr marL="109855" indent="0">
              <a:buNone/>
            </a:pPr>
            <a:r>
              <a:rPr lang="zh-CN" altLang="zh-CN" sz="2800" dirty="0"/>
              <a:t>【例</a:t>
            </a:r>
            <a:r>
              <a:rPr lang="en-US" altLang="zh-CN" sz="2800" dirty="0"/>
              <a:t>3-3</a:t>
            </a:r>
            <a:r>
              <a:rPr lang="zh-CN" altLang="zh-CN" sz="2800" dirty="0"/>
              <a:t>】冒泡法排序。</a:t>
            </a:r>
            <a:endParaRPr lang="zh-CN" altLang="zh-CN" sz="2800" dirty="0"/>
          </a:p>
          <a:p>
            <a:pPr marL="109855" indent="0">
              <a:buNone/>
            </a:pPr>
            <a:r>
              <a:rPr lang="zh-CN" altLang="zh-CN" sz="2800" dirty="0">
                <a:latin typeface="华文细黑" panose="02010600040101010101" charset="-122"/>
                <a:ea typeface="华文细黑" panose="02010600040101010101" charset="-122"/>
              </a:rPr>
              <a:t>不断地比较数组中相邻的元素，较小者向上浮，较大者向下沉</a:t>
            </a:r>
            <a:endParaRPr lang="zh-CN" altLang="zh-CN" sz="2800" dirty="0">
              <a:latin typeface="华文细黑" panose="02010600040101010101" charset="-122"/>
              <a:ea typeface="华文细黑" panose="02010600040101010101" charset="-122"/>
            </a:endParaRPr>
          </a:p>
          <a:p>
            <a:pPr marL="109855" indent="0">
              <a:buNone/>
            </a:pPr>
            <a:endParaRPr lang="zh-CN" altLang="zh-CN" sz="2800" dirty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sz="2800" dirty="0"/>
              <a:t>第一步，从第一个元素开始，将相邻的两个元素进行比较，直到最后两个元素完成比较。如果前面的元素比后面的元素大，则交换它们的位置。整个过程完成后，数组中最后一个元素自然就是最大值，这样也就完成了第一轮的比较。</a:t>
            </a:r>
            <a:endParaRPr lang="zh-CN" altLang="en-US" sz="2800" dirty="0"/>
          </a:p>
          <a:p>
            <a:endParaRPr lang="zh-CN" altLang="en-US" sz="2800" dirty="0"/>
          </a:p>
          <a:p>
            <a:r>
              <a:rPr lang="zh-CN" altLang="en-US" sz="2800" dirty="0"/>
              <a:t>第二步，除了最后一个元素，将剩余的元素按照第一步的方法进行两两比较，这样就可以将数组中第二大的元素放到倒数第二个位置上。</a:t>
            </a:r>
            <a:endParaRPr lang="zh-CN" altLang="en-US" sz="2800" dirty="0"/>
          </a:p>
          <a:p>
            <a:endParaRPr lang="zh-CN" altLang="en-US" sz="2800" dirty="0"/>
          </a:p>
          <a:p>
            <a:r>
              <a:rPr lang="zh-CN" altLang="en-US" sz="2800" dirty="0"/>
              <a:t>第三步，以此类推，持续对越来越少的元素重复上面的步骤，直到没有任何一对元素需要比较为止。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93565"/>
            <a:ext cx="6482886" cy="381635"/>
          </a:xfrm>
        </p:spPr>
        <p:txBody>
          <a:bodyPr/>
          <a:lstStyle/>
          <a:p>
            <a:r>
              <a:rPr lang="en-US" altLang="zh-CN" dirty="0"/>
              <a:t>3.3.1  </a:t>
            </a:r>
            <a:r>
              <a:rPr lang="zh-CN" altLang="zh-CN" dirty="0"/>
              <a:t>数组元素的引用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3.3.1  </a:t>
            </a:r>
            <a:r>
              <a:rPr lang="zh-CN" altLang="zh-CN" dirty="0"/>
              <a:t>数组元素的引用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02285" y="1538605"/>
            <a:ext cx="7886700" cy="4351655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/>
              <a:t>【例</a:t>
            </a:r>
            <a:r>
              <a:rPr lang="en-US" altLang="zh-CN" sz="2800" dirty="0"/>
              <a:t>3-4</a:t>
            </a:r>
            <a:r>
              <a:rPr lang="zh-CN" altLang="zh-CN" sz="2800" dirty="0"/>
              <a:t>】为中国福利彩票编写一个双色球的抽奖程序。</a:t>
            </a:r>
            <a:endParaRPr lang="en-US" altLang="zh-CN" sz="2800" dirty="0"/>
          </a:p>
          <a:p>
            <a:r>
              <a:rPr lang="zh-CN" altLang="zh-CN" sz="2400" dirty="0"/>
              <a:t>中国福利彩票的双色球开奖规则是，从编号是</a:t>
            </a:r>
            <a:r>
              <a:rPr lang="en-US" altLang="zh-CN" sz="2400" dirty="0"/>
              <a:t> 01~33</a:t>
            </a:r>
            <a:r>
              <a:rPr lang="zh-CN" altLang="zh-CN" sz="2400" dirty="0"/>
              <a:t>的红色球中选取</a:t>
            </a:r>
            <a:r>
              <a:rPr lang="en-US" altLang="zh-CN" sz="2400" dirty="0"/>
              <a:t>6</a:t>
            </a:r>
            <a:r>
              <a:rPr lang="zh-CN" altLang="zh-CN" sz="2400" dirty="0"/>
              <a:t>个，从编号是</a:t>
            </a:r>
            <a:r>
              <a:rPr lang="en-US" altLang="zh-CN" sz="2400" dirty="0"/>
              <a:t>01~16</a:t>
            </a:r>
            <a:r>
              <a:rPr lang="zh-CN" altLang="zh-CN" sz="2400" dirty="0"/>
              <a:t>的蓝色球中选取一个。</a:t>
            </a:r>
            <a:endParaRPr lang="zh-CN" altLang="zh-CN" sz="2400" dirty="0"/>
          </a:p>
          <a:p>
            <a:pPr marL="0" indent="0">
              <a:buNone/>
            </a:pPr>
            <a:endParaRPr lang="zh-CN" altLang="zh-CN" sz="2800" dirty="0"/>
          </a:p>
          <a:p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479014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6733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55078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2797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31142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98861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07206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74925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783270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50989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59334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27053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07406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75125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07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583470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51189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08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159534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27253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09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735598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03317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83670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84250" y="3580241"/>
            <a:ext cx="283319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111862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79581" y="358024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33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959734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60314" y="3580241"/>
            <a:ext cx="283319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535798" y="3526235"/>
            <a:ext cx="432048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636378" y="3580241"/>
            <a:ext cx="283319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79014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46733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078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22797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631142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98861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207206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74925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783270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850989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359334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27053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007406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075125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07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583470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51189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08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159534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227253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09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735598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803317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383670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84250" y="4120301"/>
            <a:ext cx="283319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959734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060314" y="4120301"/>
            <a:ext cx="283319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535798" y="4066295"/>
            <a:ext cx="432048" cy="378042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03517" y="4120301"/>
            <a:ext cx="339653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endParaRPr lang="zh-CN" alt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87420" y="4733371"/>
            <a:ext cx="7344816" cy="9836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准备开奖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......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红色球编号为：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04  23  24  28  32  33  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蓝色球编号为：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01 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28650" y="1539875"/>
            <a:ext cx="7886700" cy="43516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latin typeface="宋体" pitchFamily="2" charset="-122"/>
              </a:rPr>
              <a:t>数组：一组相同数据类型的元素按一定顺序线性排列。</a:t>
            </a:r>
            <a:endParaRPr lang="en-US" altLang="zh-CN" sz="2800" dirty="0">
              <a:latin typeface="宋体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latin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宋体" pitchFamily="2" charset="-122"/>
              </a:rPr>
              <a:t>数组的特点</a:t>
            </a:r>
            <a:endParaRPr lang="zh-CN" altLang="en-US" sz="2800" dirty="0">
              <a:latin typeface="宋体" pitchFamily="2" charset="-122"/>
            </a:endParaRPr>
          </a:p>
          <a:p>
            <a:pPr lvl="1" algn="just">
              <a:lnSpc>
                <a:spcPct val="90000"/>
              </a:lnSpc>
              <a:buNone/>
            </a:pPr>
            <a:r>
              <a:rPr lang="en-US" altLang="zh-CN" sz="2400" dirty="0">
                <a:latin typeface="宋体" pitchFamily="2" charset="-122"/>
              </a:rPr>
              <a:t>(1) </a:t>
            </a:r>
            <a:r>
              <a:rPr lang="zh-CN" altLang="en-US" sz="2400" dirty="0">
                <a:latin typeface="宋体" pitchFamily="2" charset="-122"/>
              </a:rPr>
              <a:t>数组是</a:t>
            </a:r>
            <a:r>
              <a:rPr lang="zh-CN" altLang="en-US" sz="2400" dirty="0">
                <a:solidFill>
                  <a:schemeClr val="folHlink"/>
                </a:solidFill>
                <a:latin typeface="宋体" pitchFamily="2" charset="-122"/>
              </a:rPr>
              <a:t>相同数据类型</a:t>
            </a:r>
            <a:r>
              <a:rPr lang="zh-CN" altLang="en-US" sz="2400" dirty="0">
                <a:latin typeface="宋体" pitchFamily="2" charset="-122"/>
              </a:rPr>
              <a:t>的元素的集合。</a:t>
            </a:r>
            <a:endParaRPr lang="zh-CN" altLang="en-US" sz="2400" dirty="0">
              <a:latin typeface="宋体" pitchFamily="2" charset="-122"/>
            </a:endParaRPr>
          </a:p>
          <a:p>
            <a:pPr lvl="1" algn="just">
              <a:lnSpc>
                <a:spcPct val="90000"/>
              </a:lnSpc>
              <a:buNone/>
            </a:pPr>
            <a:r>
              <a:rPr lang="en-US" altLang="zh-CN" sz="2400" dirty="0">
                <a:latin typeface="宋体" pitchFamily="2" charset="-122"/>
              </a:rPr>
              <a:t>(2) </a:t>
            </a:r>
            <a:r>
              <a:rPr lang="zh-CN" altLang="en-US" sz="2400" dirty="0">
                <a:latin typeface="宋体" pitchFamily="2" charset="-122"/>
              </a:rPr>
              <a:t>数组中的各元素是有先后顺序的。它们在内存中按照这个顺序</a:t>
            </a:r>
            <a:r>
              <a:rPr lang="zh-CN" altLang="en-US" sz="2400" dirty="0">
                <a:solidFill>
                  <a:schemeClr val="folHlink"/>
                </a:solidFill>
                <a:latin typeface="宋体" pitchFamily="2" charset="-122"/>
              </a:rPr>
              <a:t>连续存放</a:t>
            </a:r>
            <a:r>
              <a:rPr lang="zh-CN" altLang="en-US" sz="2400" dirty="0">
                <a:latin typeface="宋体" pitchFamily="2" charset="-122"/>
              </a:rPr>
              <a:t>在一起。</a:t>
            </a:r>
            <a:endParaRPr lang="zh-CN" altLang="en-US" sz="2400" dirty="0">
              <a:latin typeface="宋体" pitchFamily="2" charset="-122"/>
            </a:endParaRPr>
          </a:p>
          <a:p>
            <a:pPr lvl="1" algn="just">
              <a:lnSpc>
                <a:spcPct val="90000"/>
              </a:lnSpc>
              <a:buNone/>
            </a:pPr>
            <a:r>
              <a:rPr lang="en-US" altLang="zh-CN" sz="2400" dirty="0">
                <a:latin typeface="宋体" pitchFamily="2" charset="-122"/>
              </a:rPr>
              <a:t>(3) </a:t>
            </a:r>
            <a:r>
              <a:rPr lang="zh-CN" altLang="en-US" sz="2400" dirty="0">
                <a:latin typeface="宋体" pitchFamily="2" charset="-122"/>
              </a:rPr>
              <a:t>每个数组元素用整个数组的名字和它自己在数组中的位置表达（此位置被叫做下标）。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dirty="0"/>
              <a:t>数组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zh-CN" sz="4000" dirty="0"/>
              <a:t>中国福利彩票双色球抽奖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74040" y="1538605"/>
            <a:ext cx="7886700" cy="4351655"/>
          </a:xfrm>
        </p:spPr>
        <p:txBody>
          <a:bodyPr/>
          <a:lstStyle/>
          <a:p>
            <a:r>
              <a:rPr lang="zh-CN" altLang="zh-CN" sz="2400" dirty="0"/>
              <a:t>模拟这个抽奖过程，将红色球和蓝色球各自保存在一个</a:t>
            </a:r>
            <a:r>
              <a:rPr lang="en-US" altLang="zh-CN" sz="2400" dirty="0" err="1"/>
              <a:t>boolean</a:t>
            </a:r>
            <a:r>
              <a:rPr lang="zh-CN" altLang="zh-CN" sz="2400" dirty="0"/>
              <a:t>数组中</a:t>
            </a:r>
            <a:endParaRPr lang="en-US" altLang="zh-CN" sz="2400" dirty="0"/>
          </a:p>
          <a:p>
            <a:pPr lvl="1"/>
            <a:r>
              <a:rPr lang="zh-CN" altLang="zh-CN" sz="2000" dirty="0"/>
              <a:t>数组元素下标</a:t>
            </a:r>
            <a:r>
              <a:rPr lang="zh-CN" altLang="en-US" sz="2000" dirty="0"/>
              <a:t>：</a:t>
            </a:r>
            <a:r>
              <a:rPr lang="zh-CN" altLang="zh-CN" sz="2000" dirty="0"/>
              <a:t>代表球号（从下标</a:t>
            </a:r>
            <a:r>
              <a:rPr lang="en-US" altLang="zh-CN" sz="2000" dirty="0"/>
              <a:t>1</a:t>
            </a:r>
            <a:r>
              <a:rPr lang="zh-CN" altLang="zh-CN" sz="2000" dirty="0"/>
              <a:t>开始使用）</a:t>
            </a:r>
            <a:endParaRPr lang="en-US" altLang="zh-CN" sz="2000" dirty="0"/>
          </a:p>
          <a:p>
            <a:pPr lvl="1"/>
            <a:r>
              <a:rPr lang="zh-CN" altLang="zh-CN" sz="2000" dirty="0"/>
              <a:t>数组元素取值</a:t>
            </a:r>
            <a:r>
              <a:rPr lang="zh-CN" altLang="en-US" sz="2000" dirty="0"/>
              <a:t>：</a:t>
            </a:r>
            <a:r>
              <a:rPr lang="en-US" altLang="zh-CN" sz="2000" dirty="0"/>
              <a:t>true/false</a:t>
            </a:r>
            <a:r>
              <a:rPr lang="zh-CN" altLang="zh-CN" sz="2000" dirty="0"/>
              <a:t>代表该球是否被选中（初始均为</a:t>
            </a:r>
            <a:r>
              <a:rPr lang="en-US" altLang="zh-CN" sz="2000" dirty="0"/>
              <a:t>false</a:t>
            </a:r>
            <a:r>
              <a:rPr lang="zh-CN" altLang="zh-CN" sz="2000" dirty="0"/>
              <a:t>）。</a:t>
            </a:r>
            <a:endParaRPr lang="zh-CN" altLang="zh-CN" sz="2400" dirty="0"/>
          </a:p>
          <a:p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537406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904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01</a:t>
            </a:r>
            <a:endParaRPr lang="zh-CN" altLang="en-US" sz="1200" dirty="0"/>
          </a:p>
        </p:txBody>
      </p:sp>
      <p:sp>
        <p:nvSpPr>
          <p:cNvPr id="7" name="椭圆 6"/>
          <p:cNvSpPr/>
          <p:nvPr/>
        </p:nvSpPr>
        <p:spPr>
          <a:xfrm>
            <a:off x="1113470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9968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02</a:t>
            </a:r>
            <a:endParaRPr lang="zh-CN" altLang="en-US" sz="1200" dirty="0"/>
          </a:p>
        </p:txBody>
      </p:sp>
      <p:sp>
        <p:nvSpPr>
          <p:cNvPr id="9" name="椭圆 8"/>
          <p:cNvSpPr/>
          <p:nvPr/>
        </p:nvSpPr>
        <p:spPr>
          <a:xfrm>
            <a:off x="1689534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46032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03</a:t>
            </a:r>
            <a:endParaRPr lang="zh-CN" altLang="en-US" sz="1200" dirty="0"/>
          </a:p>
        </p:txBody>
      </p:sp>
      <p:sp>
        <p:nvSpPr>
          <p:cNvPr id="11" name="椭圆 10"/>
          <p:cNvSpPr/>
          <p:nvPr/>
        </p:nvSpPr>
        <p:spPr>
          <a:xfrm>
            <a:off x="2265598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22096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04</a:t>
            </a:r>
            <a:endParaRPr lang="zh-CN" altLang="en-US" sz="1200" dirty="0"/>
          </a:p>
        </p:txBody>
      </p:sp>
      <p:sp>
        <p:nvSpPr>
          <p:cNvPr id="13" name="椭圆 12"/>
          <p:cNvSpPr/>
          <p:nvPr/>
        </p:nvSpPr>
        <p:spPr>
          <a:xfrm>
            <a:off x="2841662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98160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05</a:t>
            </a:r>
            <a:endParaRPr lang="zh-CN" altLang="en-US" sz="1200" dirty="0"/>
          </a:p>
        </p:txBody>
      </p:sp>
      <p:sp>
        <p:nvSpPr>
          <p:cNvPr id="15" name="椭圆 14"/>
          <p:cNvSpPr/>
          <p:nvPr/>
        </p:nvSpPr>
        <p:spPr>
          <a:xfrm>
            <a:off x="3417726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74224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06</a:t>
            </a:r>
            <a:endParaRPr lang="zh-CN" altLang="en-US" sz="1200" dirty="0"/>
          </a:p>
        </p:txBody>
      </p:sp>
      <p:sp>
        <p:nvSpPr>
          <p:cNvPr id="17" name="椭圆 16"/>
          <p:cNvSpPr/>
          <p:nvPr/>
        </p:nvSpPr>
        <p:spPr>
          <a:xfrm>
            <a:off x="4065798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22296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07</a:t>
            </a:r>
            <a:endParaRPr lang="zh-CN" altLang="en-US" sz="1200" dirty="0"/>
          </a:p>
        </p:txBody>
      </p:sp>
      <p:sp>
        <p:nvSpPr>
          <p:cNvPr id="19" name="椭圆 18"/>
          <p:cNvSpPr/>
          <p:nvPr/>
        </p:nvSpPr>
        <p:spPr>
          <a:xfrm>
            <a:off x="4641862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98360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08</a:t>
            </a:r>
            <a:endParaRPr lang="zh-CN" altLang="en-US" sz="1200" dirty="0"/>
          </a:p>
        </p:txBody>
      </p:sp>
      <p:sp>
        <p:nvSpPr>
          <p:cNvPr id="21" name="椭圆 20"/>
          <p:cNvSpPr/>
          <p:nvPr/>
        </p:nvSpPr>
        <p:spPr>
          <a:xfrm>
            <a:off x="5217926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74424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09</a:t>
            </a:r>
            <a:endParaRPr lang="zh-CN" altLang="en-US" sz="1200" dirty="0"/>
          </a:p>
        </p:txBody>
      </p:sp>
      <p:sp>
        <p:nvSpPr>
          <p:cNvPr id="23" name="椭圆 22"/>
          <p:cNvSpPr/>
          <p:nvPr/>
        </p:nvSpPr>
        <p:spPr>
          <a:xfrm>
            <a:off x="5793990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50488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25" name="椭圆 24"/>
          <p:cNvSpPr/>
          <p:nvPr/>
        </p:nvSpPr>
        <p:spPr>
          <a:xfrm>
            <a:off x="6442062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36231" y="3483006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27" name="椭圆 26"/>
          <p:cNvSpPr/>
          <p:nvPr/>
        </p:nvSpPr>
        <p:spPr>
          <a:xfrm>
            <a:off x="8170254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226752" y="3483006"/>
            <a:ext cx="39473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33</a:t>
            </a:r>
            <a:endParaRPr lang="zh-CN" altLang="en-US" sz="1200" dirty="0"/>
          </a:p>
        </p:txBody>
      </p:sp>
      <p:sp>
        <p:nvSpPr>
          <p:cNvPr id="29" name="椭圆 28"/>
          <p:cNvSpPr/>
          <p:nvPr/>
        </p:nvSpPr>
        <p:spPr>
          <a:xfrm>
            <a:off x="7018126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12295" y="3483006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31" name="椭圆 30"/>
          <p:cNvSpPr/>
          <p:nvPr/>
        </p:nvSpPr>
        <p:spPr>
          <a:xfrm>
            <a:off x="7594190" y="3429000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688359" y="3483006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466766" y="4074985"/>
          <a:ext cx="8350192" cy="967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718"/>
                <a:gridCol w="914718"/>
                <a:gridCol w="914718"/>
                <a:gridCol w="914718"/>
                <a:gridCol w="914718"/>
                <a:gridCol w="914718"/>
                <a:gridCol w="735395"/>
                <a:gridCol w="1059180"/>
                <a:gridCol w="1067309"/>
              </a:tblGrid>
              <a:tr h="535668"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altLang="zh-CN" sz="1600" b="1" dirty="0"/>
                        <a:t>red[1]</a:t>
                      </a:r>
                      <a:endParaRPr lang="zh-CN" altLang="en-US" sz="1600" b="1" dirty="0"/>
                    </a:p>
                  </a:txBody>
                  <a:tcPr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altLang="zh-CN" sz="1600" b="1" dirty="0"/>
                        <a:t>red[2]</a:t>
                      </a:r>
                      <a:endParaRPr lang="zh-CN" altLang="en-US" sz="1600" b="1" dirty="0"/>
                    </a:p>
                  </a:txBody>
                  <a:tcPr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altLang="zh-CN" sz="1600" b="1" dirty="0"/>
                        <a:t>red[3]</a:t>
                      </a:r>
                      <a:endParaRPr lang="zh-CN" altLang="en-US" sz="1600" b="1" dirty="0"/>
                    </a:p>
                  </a:txBody>
                  <a:tcPr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altLang="zh-CN" sz="1600" b="1" dirty="0"/>
                        <a:t>red[4]</a:t>
                      </a:r>
                      <a:endParaRPr lang="zh-CN" altLang="en-US" sz="1600" b="1" dirty="0"/>
                    </a:p>
                  </a:txBody>
                  <a:tcPr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altLang="zh-CN" sz="1600" b="1" dirty="0"/>
                        <a:t>red[5]</a:t>
                      </a:r>
                      <a:endParaRPr lang="zh-CN" altLang="en-US" sz="1600" b="1" dirty="0"/>
                    </a:p>
                  </a:txBody>
                  <a:tcPr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altLang="zh-CN" sz="1600" b="1" dirty="0"/>
                        <a:t>……</a:t>
                      </a:r>
                      <a:endParaRPr lang="zh-CN" altLang="en-US" sz="1600" b="1" dirty="0"/>
                    </a:p>
                  </a:txBody>
                  <a:tcPr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altLang="zh-CN" sz="1600" b="1" dirty="0"/>
                        <a:t>red[32]</a:t>
                      </a:r>
                      <a:endParaRPr lang="zh-CN" altLang="en-US" sz="1600" b="1" dirty="0"/>
                    </a:p>
                  </a:txBody>
                  <a:tcPr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altLang="zh-CN" sz="1600" b="1" dirty="0"/>
                        <a:t>red[33]</a:t>
                      </a:r>
                      <a:endParaRPr lang="zh-CN" altLang="en-US" sz="1600" b="1" dirty="0"/>
                    </a:p>
                  </a:txBody>
                  <a:tcPr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74040" y="1036320"/>
            <a:ext cx="7886700" cy="4351655"/>
          </a:xfrm>
        </p:spPr>
        <p:txBody>
          <a:bodyPr/>
          <a:lstStyle/>
          <a:p>
            <a:r>
              <a:rPr lang="zh-CN" altLang="zh-CN" sz="2800" dirty="0"/>
              <a:t>抽奖过程中生成随机数代表开奖球在数组中的编号，如果该球尚未被选出，则将其选中标记置为</a:t>
            </a:r>
            <a:r>
              <a:rPr lang="en-US" altLang="zh-CN" sz="2800" dirty="0"/>
              <a:t>true</a:t>
            </a:r>
            <a:r>
              <a:rPr lang="zh-CN" altLang="zh-CN" sz="2800" dirty="0"/>
              <a:t>。</a:t>
            </a:r>
            <a:endParaRPr lang="zh-CN" altLang="zh-CN" sz="28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sz="4400" dirty="0"/>
              <a:t>中国福利彩票双色球抽奖</a:t>
            </a:r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526883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3380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01</a:t>
            </a:r>
            <a:endParaRPr lang="zh-CN" altLang="en-US" sz="1200" dirty="0"/>
          </a:p>
        </p:txBody>
      </p:sp>
      <p:sp>
        <p:nvSpPr>
          <p:cNvPr id="61" name="椭圆 60"/>
          <p:cNvSpPr/>
          <p:nvPr/>
        </p:nvSpPr>
        <p:spPr>
          <a:xfrm>
            <a:off x="1102947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159444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02</a:t>
            </a:r>
            <a:endParaRPr lang="zh-CN" altLang="en-US" sz="1200" dirty="0"/>
          </a:p>
        </p:txBody>
      </p:sp>
      <p:sp>
        <p:nvSpPr>
          <p:cNvPr id="63" name="椭圆 62"/>
          <p:cNvSpPr/>
          <p:nvPr/>
        </p:nvSpPr>
        <p:spPr>
          <a:xfrm>
            <a:off x="1679011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35508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03</a:t>
            </a:r>
            <a:endParaRPr lang="zh-CN" altLang="en-US" sz="1200" dirty="0"/>
          </a:p>
        </p:txBody>
      </p:sp>
      <p:sp>
        <p:nvSpPr>
          <p:cNvPr id="65" name="椭圆 64"/>
          <p:cNvSpPr/>
          <p:nvPr/>
        </p:nvSpPr>
        <p:spPr>
          <a:xfrm>
            <a:off x="2255075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311572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04</a:t>
            </a:r>
            <a:endParaRPr lang="zh-CN" altLang="en-US" sz="1200" dirty="0"/>
          </a:p>
        </p:txBody>
      </p:sp>
      <p:sp>
        <p:nvSpPr>
          <p:cNvPr id="67" name="椭圆 66"/>
          <p:cNvSpPr/>
          <p:nvPr/>
        </p:nvSpPr>
        <p:spPr>
          <a:xfrm>
            <a:off x="2831139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887636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05</a:t>
            </a:r>
            <a:endParaRPr lang="zh-CN" altLang="en-US" sz="1200" dirty="0"/>
          </a:p>
        </p:txBody>
      </p:sp>
      <p:sp>
        <p:nvSpPr>
          <p:cNvPr id="69" name="椭圆 68"/>
          <p:cNvSpPr/>
          <p:nvPr/>
        </p:nvSpPr>
        <p:spPr>
          <a:xfrm>
            <a:off x="3407203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463700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06</a:t>
            </a:r>
            <a:endParaRPr lang="zh-CN" altLang="en-US" sz="1200" dirty="0"/>
          </a:p>
        </p:txBody>
      </p:sp>
      <p:sp>
        <p:nvSpPr>
          <p:cNvPr id="71" name="椭圆 70"/>
          <p:cNvSpPr/>
          <p:nvPr/>
        </p:nvSpPr>
        <p:spPr>
          <a:xfrm>
            <a:off x="4055275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111772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07</a:t>
            </a:r>
            <a:endParaRPr lang="zh-CN" altLang="en-US" sz="1200" dirty="0"/>
          </a:p>
        </p:txBody>
      </p:sp>
      <p:sp>
        <p:nvSpPr>
          <p:cNvPr id="73" name="椭圆 72"/>
          <p:cNvSpPr/>
          <p:nvPr/>
        </p:nvSpPr>
        <p:spPr>
          <a:xfrm>
            <a:off x="4631339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687836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08</a:t>
            </a:r>
            <a:endParaRPr lang="zh-CN" altLang="en-US" sz="1200" dirty="0"/>
          </a:p>
        </p:txBody>
      </p:sp>
      <p:sp>
        <p:nvSpPr>
          <p:cNvPr id="75" name="椭圆 74"/>
          <p:cNvSpPr/>
          <p:nvPr/>
        </p:nvSpPr>
        <p:spPr>
          <a:xfrm>
            <a:off x="5207403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263900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09</a:t>
            </a:r>
            <a:endParaRPr lang="zh-CN" altLang="en-US" sz="1200" dirty="0"/>
          </a:p>
        </p:txBody>
      </p:sp>
      <p:sp>
        <p:nvSpPr>
          <p:cNvPr id="77" name="椭圆 76"/>
          <p:cNvSpPr/>
          <p:nvPr/>
        </p:nvSpPr>
        <p:spPr>
          <a:xfrm>
            <a:off x="5783467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839964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9" name="椭圆 78"/>
          <p:cNvSpPr/>
          <p:nvPr/>
        </p:nvSpPr>
        <p:spPr>
          <a:xfrm>
            <a:off x="6431539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25707" y="3293742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81" name="椭圆 80"/>
          <p:cNvSpPr/>
          <p:nvPr/>
        </p:nvSpPr>
        <p:spPr>
          <a:xfrm>
            <a:off x="8159731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216228" y="3293742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33</a:t>
            </a:r>
            <a:endParaRPr lang="zh-CN" altLang="en-US" sz="1200" dirty="0"/>
          </a:p>
        </p:txBody>
      </p:sp>
      <p:sp>
        <p:nvSpPr>
          <p:cNvPr id="83" name="椭圆 82"/>
          <p:cNvSpPr/>
          <p:nvPr/>
        </p:nvSpPr>
        <p:spPr>
          <a:xfrm>
            <a:off x="7007603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101771" y="3293742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85" name="椭圆 84"/>
          <p:cNvSpPr/>
          <p:nvPr/>
        </p:nvSpPr>
        <p:spPr>
          <a:xfrm>
            <a:off x="7583667" y="3239736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77835" y="3293742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87" name="椭圆 86"/>
          <p:cNvSpPr/>
          <p:nvPr/>
        </p:nvSpPr>
        <p:spPr>
          <a:xfrm>
            <a:off x="2831139" y="3238977"/>
            <a:ext cx="475202" cy="378042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859992" y="3289499"/>
            <a:ext cx="39473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05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89" name="表格 88"/>
          <p:cNvGraphicFramePr>
            <a:graphicFrameLocks noGrp="1"/>
          </p:cNvGraphicFramePr>
          <p:nvPr/>
        </p:nvGraphicFramePr>
        <p:xfrm>
          <a:off x="446487" y="3872812"/>
          <a:ext cx="8214083" cy="859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738"/>
                <a:gridCol w="914718"/>
                <a:gridCol w="914718"/>
                <a:gridCol w="914718"/>
                <a:gridCol w="914718"/>
                <a:gridCol w="914718"/>
                <a:gridCol w="735395"/>
                <a:gridCol w="1059180"/>
                <a:gridCol w="1059180"/>
              </a:tblGrid>
              <a:tr h="546889">
                <a:tc>
                  <a:txBody>
                    <a:bodyPr/>
                    <a:lstStyle/>
                    <a:p>
                      <a:pPr algn="ctr"/>
                      <a:endParaRPr lang="zh-CN" altLang="en-US" sz="1600" b="1" dirty="0"/>
                    </a:p>
                  </a:txBody>
                  <a:tcPr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C00000"/>
                          </a:solidFill>
                        </a:rPr>
                        <a:t>true</a:t>
                      </a:r>
                      <a:endParaRPr lang="zh-CN" alt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red[1]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red[2]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red[3]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red[4]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red[5]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……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red[32]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red[33]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0" name="爆炸形 1 88"/>
          <p:cNvSpPr/>
          <p:nvPr/>
        </p:nvSpPr>
        <p:spPr>
          <a:xfrm>
            <a:off x="2577088" y="2126192"/>
            <a:ext cx="3772060" cy="895568"/>
          </a:xfrm>
          <a:prstGeom prst="irregularSeal1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随机数选球</a:t>
            </a:r>
            <a:endParaRPr lang="zh-CN" altLang="en-US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" name="爆炸形 1 91"/>
          <p:cNvSpPr/>
          <p:nvPr/>
        </p:nvSpPr>
        <p:spPr>
          <a:xfrm>
            <a:off x="4068177" y="4706404"/>
            <a:ext cx="4600152" cy="1453693"/>
          </a:xfrm>
          <a:prstGeom prst="irregularSeal1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再次选球时，依据数组元素判断是否已选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60" grpId="0"/>
      <p:bldP spid="61" grpId="0" bldLvl="0" animBg="1"/>
      <p:bldP spid="62" grpId="0"/>
      <p:bldP spid="63" grpId="0" bldLvl="0" animBg="1"/>
      <p:bldP spid="64" grpId="0"/>
      <p:bldP spid="65" grpId="0" bldLvl="0" animBg="1"/>
      <p:bldP spid="66" grpId="0"/>
      <p:bldP spid="67" grpId="0" bldLvl="0" animBg="1"/>
      <p:bldP spid="68" grpId="0"/>
      <p:bldP spid="69" grpId="0" bldLvl="0" animBg="1"/>
      <p:bldP spid="70" grpId="0"/>
      <p:bldP spid="71" grpId="0" bldLvl="0" animBg="1"/>
      <p:bldP spid="72" grpId="0"/>
      <p:bldP spid="73" grpId="0" bldLvl="0" animBg="1"/>
      <p:bldP spid="74" grpId="0"/>
      <p:bldP spid="75" grpId="0" bldLvl="0" animBg="1"/>
      <p:bldP spid="76" grpId="0"/>
      <p:bldP spid="77" grpId="0" bldLvl="0" animBg="1"/>
      <p:bldP spid="78" grpId="0"/>
      <p:bldP spid="79" grpId="0" bldLvl="0" animBg="1"/>
      <p:bldP spid="80" grpId="0"/>
      <p:bldP spid="81" grpId="0" bldLvl="0" animBg="1"/>
      <p:bldP spid="82" grpId="0"/>
      <p:bldP spid="83" grpId="0" bldLvl="0" animBg="1"/>
      <p:bldP spid="84" grpId="0"/>
      <p:bldP spid="85" grpId="0" bldLvl="0" animBg="1"/>
      <p:bldP spid="86" grpId="0"/>
      <p:bldP spid="87" grpId="0" bldLvl="0" animBg="1"/>
      <p:bldP spid="88" grpId="0"/>
      <p:bldP spid="90" grpId="0" bldLvl="0" animBg="1"/>
      <p:bldP spid="9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sz="4400" dirty="0"/>
              <a:t>中国福利彩票双色球抽奖</a:t>
            </a:r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537596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94093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01</a:t>
            </a:r>
            <a:endParaRPr lang="zh-CN" altLang="en-US" sz="1200" dirty="0"/>
          </a:p>
        </p:txBody>
      </p:sp>
      <p:sp>
        <p:nvSpPr>
          <p:cNvPr id="61" name="椭圆 60"/>
          <p:cNvSpPr/>
          <p:nvPr/>
        </p:nvSpPr>
        <p:spPr>
          <a:xfrm>
            <a:off x="1113660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170157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02</a:t>
            </a:r>
            <a:endParaRPr lang="zh-CN" altLang="en-US" sz="1200" dirty="0"/>
          </a:p>
        </p:txBody>
      </p:sp>
      <p:sp>
        <p:nvSpPr>
          <p:cNvPr id="63" name="椭圆 62"/>
          <p:cNvSpPr/>
          <p:nvPr/>
        </p:nvSpPr>
        <p:spPr>
          <a:xfrm>
            <a:off x="1689724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46221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03</a:t>
            </a:r>
            <a:endParaRPr lang="zh-CN" altLang="en-US" sz="1200" dirty="0"/>
          </a:p>
        </p:txBody>
      </p:sp>
      <p:sp>
        <p:nvSpPr>
          <p:cNvPr id="65" name="椭圆 64"/>
          <p:cNvSpPr/>
          <p:nvPr/>
        </p:nvSpPr>
        <p:spPr>
          <a:xfrm>
            <a:off x="2265788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322285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04</a:t>
            </a:r>
            <a:endParaRPr lang="zh-CN" altLang="en-US" sz="1200" dirty="0"/>
          </a:p>
        </p:txBody>
      </p:sp>
      <p:sp>
        <p:nvSpPr>
          <p:cNvPr id="67" name="椭圆 66"/>
          <p:cNvSpPr/>
          <p:nvPr/>
        </p:nvSpPr>
        <p:spPr>
          <a:xfrm>
            <a:off x="2841852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898349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05</a:t>
            </a:r>
            <a:endParaRPr lang="zh-CN" altLang="en-US" sz="1200" dirty="0"/>
          </a:p>
        </p:txBody>
      </p:sp>
      <p:sp>
        <p:nvSpPr>
          <p:cNvPr id="69" name="椭圆 68"/>
          <p:cNvSpPr/>
          <p:nvPr/>
        </p:nvSpPr>
        <p:spPr>
          <a:xfrm>
            <a:off x="3417916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474413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06</a:t>
            </a:r>
            <a:endParaRPr lang="zh-CN" altLang="en-US" sz="1200" dirty="0"/>
          </a:p>
        </p:txBody>
      </p:sp>
      <p:sp>
        <p:nvSpPr>
          <p:cNvPr id="71" name="椭圆 70"/>
          <p:cNvSpPr/>
          <p:nvPr/>
        </p:nvSpPr>
        <p:spPr>
          <a:xfrm>
            <a:off x="4065988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122485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07</a:t>
            </a:r>
            <a:endParaRPr lang="zh-CN" altLang="en-US" sz="1200" dirty="0"/>
          </a:p>
        </p:txBody>
      </p:sp>
      <p:sp>
        <p:nvSpPr>
          <p:cNvPr id="73" name="椭圆 72"/>
          <p:cNvSpPr/>
          <p:nvPr/>
        </p:nvSpPr>
        <p:spPr>
          <a:xfrm>
            <a:off x="4642052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698549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08</a:t>
            </a:r>
            <a:endParaRPr lang="zh-CN" altLang="en-US" sz="1200" dirty="0"/>
          </a:p>
        </p:txBody>
      </p:sp>
      <p:sp>
        <p:nvSpPr>
          <p:cNvPr id="75" name="椭圆 74"/>
          <p:cNvSpPr/>
          <p:nvPr/>
        </p:nvSpPr>
        <p:spPr>
          <a:xfrm>
            <a:off x="5218116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274613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09</a:t>
            </a:r>
            <a:endParaRPr lang="zh-CN" altLang="en-US" sz="1200" dirty="0"/>
          </a:p>
        </p:txBody>
      </p:sp>
      <p:sp>
        <p:nvSpPr>
          <p:cNvPr id="77" name="椭圆 76"/>
          <p:cNvSpPr/>
          <p:nvPr/>
        </p:nvSpPr>
        <p:spPr>
          <a:xfrm>
            <a:off x="5794180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850677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9" name="椭圆 78"/>
          <p:cNvSpPr/>
          <p:nvPr/>
        </p:nvSpPr>
        <p:spPr>
          <a:xfrm>
            <a:off x="6442252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36420" y="1625794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81" name="椭圆 80"/>
          <p:cNvSpPr/>
          <p:nvPr/>
        </p:nvSpPr>
        <p:spPr>
          <a:xfrm>
            <a:off x="8170444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226941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33</a:t>
            </a:r>
            <a:endParaRPr lang="zh-CN" altLang="en-US" sz="1200" dirty="0"/>
          </a:p>
        </p:txBody>
      </p:sp>
      <p:sp>
        <p:nvSpPr>
          <p:cNvPr id="83" name="椭圆 82"/>
          <p:cNvSpPr/>
          <p:nvPr/>
        </p:nvSpPr>
        <p:spPr>
          <a:xfrm>
            <a:off x="7018316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112484" y="1625794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85" name="椭圆 84"/>
          <p:cNvSpPr/>
          <p:nvPr/>
        </p:nvSpPr>
        <p:spPr>
          <a:xfrm>
            <a:off x="7594380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48" y="1625794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87" name="椭圆 86"/>
          <p:cNvSpPr/>
          <p:nvPr/>
        </p:nvSpPr>
        <p:spPr>
          <a:xfrm>
            <a:off x="2841852" y="1571029"/>
            <a:ext cx="475202" cy="378042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870705" y="1621551"/>
            <a:ext cx="39473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05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89" name="表格 88"/>
          <p:cNvGraphicFramePr>
            <a:graphicFrameLocks noGrp="1"/>
          </p:cNvGraphicFramePr>
          <p:nvPr/>
        </p:nvGraphicFramePr>
        <p:xfrm>
          <a:off x="457200" y="2204864"/>
          <a:ext cx="8214083" cy="859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738"/>
                <a:gridCol w="914718"/>
                <a:gridCol w="914718"/>
                <a:gridCol w="914718"/>
                <a:gridCol w="914718"/>
                <a:gridCol w="914718"/>
                <a:gridCol w="735395"/>
                <a:gridCol w="1059180"/>
                <a:gridCol w="1059180"/>
              </a:tblGrid>
              <a:tr h="546889">
                <a:tc>
                  <a:txBody>
                    <a:bodyPr/>
                    <a:lstStyle/>
                    <a:p>
                      <a:pPr algn="ctr"/>
                      <a:endParaRPr lang="zh-CN" altLang="en-US" sz="1600" b="1" dirty="0"/>
                    </a:p>
                  </a:txBody>
                  <a:tcPr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C00000"/>
                          </a:solidFill>
                        </a:rPr>
                        <a:t>true</a:t>
                      </a:r>
                      <a:endParaRPr lang="zh-CN" alt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red[1]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red[2]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red[3]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red[4]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red[5]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……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red[32]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red[33]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310670" y="3429000"/>
            <a:ext cx="8662763" cy="2576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  <a:endParaRPr lang="en-US" altLang="zh-CN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&lt;6){  </a:t>
            </a:r>
            <a:r>
              <a:rPr lang="en-US" altLang="zh-CN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不足</a:t>
            </a:r>
            <a:r>
              <a:rPr lang="en-US" altLang="zh-CN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6</a:t>
            </a:r>
            <a:r>
              <a:rPr lang="zh-CN" alt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个时继续选择红球</a:t>
            </a:r>
            <a:endParaRPr lang="zh-CN" altLang="en-US" sz="18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selectedPos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Math.random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()*33)+1;  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生成随机数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[1,33]</a:t>
            </a:r>
            <a:endParaRPr lang="en-US" altLang="zh-CN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red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selectedPos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){  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未选过的红球可以被选</a:t>
            </a:r>
            <a:endParaRPr lang="zh-CN" altLang="en-US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2">
              <a:spcBef>
                <a:spcPts val="300"/>
              </a:spcBef>
            </a:pP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red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selectedPos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置已被选标记</a:t>
            </a:r>
            <a:endParaRPr lang="zh-CN" altLang="en-US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2">
              <a:spcBef>
                <a:spcPts val="300"/>
              </a:spcBef>
            </a:pP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++;  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sz="4400" dirty="0"/>
              <a:t>中国福利彩票双色球抽奖</a:t>
            </a:r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537596" y="1571788"/>
            <a:ext cx="475202" cy="378042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94093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01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113660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170157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02</a:t>
            </a:r>
            <a:endParaRPr lang="zh-CN" altLang="en-US" sz="1200" dirty="0"/>
          </a:p>
        </p:txBody>
      </p:sp>
      <p:sp>
        <p:nvSpPr>
          <p:cNvPr id="63" name="椭圆 62"/>
          <p:cNvSpPr/>
          <p:nvPr/>
        </p:nvSpPr>
        <p:spPr>
          <a:xfrm>
            <a:off x="1689724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46221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03</a:t>
            </a:r>
            <a:endParaRPr lang="zh-CN" altLang="en-US" sz="1200" dirty="0"/>
          </a:p>
        </p:txBody>
      </p:sp>
      <p:sp>
        <p:nvSpPr>
          <p:cNvPr id="65" name="椭圆 64"/>
          <p:cNvSpPr/>
          <p:nvPr/>
        </p:nvSpPr>
        <p:spPr>
          <a:xfrm>
            <a:off x="2265788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322285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04</a:t>
            </a:r>
            <a:endParaRPr lang="zh-CN" altLang="en-US" sz="1200" dirty="0"/>
          </a:p>
        </p:txBody>
      </p:sp>
      <p:sp>
        <p:nvSpPr>
          <p:cNvPr id="67" name="椭圆 66"/>
          <p:cNvSpPr/>
          <p:nvPr/>
        </p:nvSpPr>
        <p:spPr>
          <a:xfrm>
            <a:off x="2841852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898349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05</a:t>
            </a:r>
            <a:endParaRPr lang="zh-CN" altLang="en-US" sz="1200" dirty="0"/>
          </a:p>
        </p:txBody>
      </p:sp>
      <p:sp>
        <p:nvSpPr>
          <p:cNvPr id="69" name="椭圆 68"/>
          <p:cNvSpPr/>
          <p:nvPr/>
        </p:nvSpPr>
        <p:spPr>
          <a:xfrm>
            <a:off x="3417916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474413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06</a:t>
            </a:r>
            <a:endParaRPr lang="zh-CN" altLang="en-US" sz="1200" dirty="0"/>
          </a:p>
        </p:txBody>
      </p:sp>
      <p:sp>
        <p:nvSpPr>
          <p:cNvPr id="71" name="椭圆 70"/>
          <p:cNvSpPr/>
          <p:nvPr/>
        </p:nvSpPr>
        <p:spPr>
          <a:xfrm>
            <a:off x="4065988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122485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07</a:t>
            </a:r>
            <a:endParaRPr lang="zh-CN" altLang="en-US" sz="1200" dirty="0"/>
          </a:p>
        </p:txBody>
      </p:sp>
      <p:sp>
        <p:nvSpPr>
          <p:cNvPr id="73" name="椭圆 72"/>
          <p:cNvSpPr/>
          <p:nvPr/>
        </p:nvSpPr>
        <p:spPr>
          <a:xfrm>
            <a:off x="4642052" y="1571788"/>
            <a:ext cx="475202" cy="378042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698549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08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218116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274613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09</a:t>
            </a:r>
            <a:endParaRPr lang="zh-CN" altLang="en-US" sz="1200" dirty="0"/>
          </a:p>
        </p:txBody>
      </p:sp>
      <p:sp>
        <p:nvSpPr>
          <p:cNvPr id="77" name="椭圆 76"/>
          <p:cNvSpPr/>
          <p:nvPr/>
        </p:nvSpPr>
        <p:spPr>
          <a:xfrm>
            <a:off x="5794180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850677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9" name="椭圆 78"/>
          <p:cNvSpPr/>
          <p:nvPr/>
        </p:nvSpPr>
        <p:spPr>
          <a:xfrm>
            <a:off x="6442252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36420" y="1625794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81" name="椭圆 80"/>
          <p:cNvSpPr/>
          <p:nvPr/>
        </p:nvSpPr>
        <p:spPr>
          <a:xfrm>
            <a:off x="8170444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226941" y="1625794"/>
            <a:ext cx="3947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33</a:t>
            </a:r>
            <a:endParaRPr lang="zh-CN" altLang="en-US" sz="1200" dirty="0"/>
          </a:p>
        </p:txBody>
      </p:sp>
      <p:sp>
        <p:nvSpPr>
          <p:cNvPr id="83" name="椭圆 82"/>
          <p:cNvSpPr/>
          <p:nvPr/>
        </p:nvSpPr>
        <p:spPr>
          <a:xfrm>
            <a:off x="7018316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112484" y="1625794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85" name="椭圆 84"/>
          <p:cNvSpPr/>
          <p:nvPr/>
        </p:nvSpPr>
        <p:spPr>
          <a:xfrm>
            <a:off x="7594380" y="1571788"/>
            <a:ext cx="475202" cy="3780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88548" y="1625794"/>
            <a:ext cx="32370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…</a:t>
            </a:r>
            <a:endParaRPr lang="zh-CN" altLang="en-US" sz="1200" dirty="0"/>
          </a:p>
        </p:txBody>
      </p:sp>
      <p:sp>
        <p:nvSpPr>
          <p:cNvPr id="87" name="椭圆 86"/>
          <p:cNvSpPr/>
          <p:nvPr/>
        </p:nvSpPr>
        <p:spPr>
          <a:xfrm>
            <a:off x="2841852" y="1571029"/>
            <a:ext cx="475202" cy="378042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870705" y="1621551"/>
            <a:ext cx="39473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05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89" name="表格 88"/>
          <p:cNvGraphicFramePr>
            <a:graphicFrameLocks noGrp="1"/>
          </p:cNvGraphicFramePr>
          <p:nvPr/>
        </p:nvGraphicFramePr>
        <p:xfrm>
          <a:off x="457200" y="2204864"/>
          <a:ext cx="8214083" cy="859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738"/>
                <a:gridCol w="914718"/>
                <a:gridCol w="914718"/>
                <a:gridCol w="914718"/>
                <a:gridCol w="914718"/>
                <a:gridCol w="914718"/>
                <a:gridCol w="735395"/>
                <a:gridCol w="1059180"/>
                <a:gridCol w="1059180"/>
              </a:tblGrid>
              <a:tr h="546889">
                <a:tc>
                  <a:txBody>
                    <a:bodyPr/>
                    <a:lstStyle/>
                    <a:p>
                      <a:pPr algn="ctr"/>
                      <a:endParaRPr lang="zh-CN" altLang="en-US" sz="1600" b="1" dirty="0"/>
                    </a:p>
                  </a:txBody>
                  <a:tcPr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C00000"/>
                          </a:solidFill>
                        </a:rPr>
                        <a:t>true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C00000"/>
                          </a:solidFill>
                        </a:rPr>
                        <a:t>true</a:t>
                      </a:r>
                      <a:endParaRPr lang="zh-CN" alt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</a:t>
                      </a:r>
                      <a:endParaRPr lang="zh-CN" altLang="en-US" sz="2000" b="1" dirty="0"/>
                    </a:p>
                  </a:txBody>
                  <a:tcPr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red[1]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red[2]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red[3]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red[4]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red[5]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……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red[32]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red[33]</a:t>
                      </a:r>
                      <a:endParaRPr lang="zh-CN" altLang="en-US" sz="1600" b="1" dirty="0"/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377985" y="3285519"/>
            <a:ext cx="7691597" cy="194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红色球编号为：</a:t>
            </a:r>
            <a:r>
              <a:rPr lang="en-US" altLang="zh-CN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red</a:t>
            </a:r>
            <a:r>
              <a:rPr lang="en-US" altLang="zh-CN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endParaRPr lang="en-US" altLang="zh-CN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red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System.</a:t>
            </a:r>
            <a:r>
              <a:rPr lang="nn-NO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.print((</a:t>
            </a:r>
            <a:r>
              <a:rPr lang="nn-NO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&lt;10?</a:t>
            </a:r>
            <a:r>
              <a:rPr lang="nn-NO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"0"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nn-NO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n-NO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r>
              <a:rPr lang="nn-NO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  "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n-NO" altLang="zh-CN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602205" y="5085184"/>
            <a:ext cx="7344816" cy="9836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准备开奖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......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红色球编号为：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04  23  24  28  32  33  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蓝色球编号为：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01 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204913" y="370388"/>
            <a:ext cx="6482886" cy="42799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42" y="1346096"/>
            <a:ext cx="432048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90" y="2119929"/>
            <a:ext cx="4752528" cy="211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652" y="4118404"/>
            <a:ext cx="4500499" cy="127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/>
          <p:cNvSpPr txBox="1"/>
          <p:nvPr/>
        </p:nvSpPr>
        <p:spPr>
          <a:xfrm>
            <a:off x="1473126" y="5270532"/>
            <a:ext cx="360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}</a:t>
            </a:r>
            <a:endParaRPr lang="zh-CN" altLang="en-US" sz="1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 vert="horz" rtlCol="0"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/>
              <a:t>3.3.2  Java</a:t>
            </a:r>
            <a:r>
              <a:rPr lang="zh-CN" altLang="zh-CN" sz="2800" dirty="0"/>
              <a:t>方法中的不定长参数与数组</a:t>
            </a:r>
            <a:endParaRPr lang="zh-CN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45795" y="1682115"/>
            <a:ext cx="7886700" cy="4351655"/>
          </a:xfrm>
        </p:spPr>
        <p:txBody>
          <a:bodyPr/>
          <a:lstStyle/>
          <a:p>
            <a:r>
              <a:rPr lang="zh-CN" altLang="zh-CN" sz="2800" dirty="0"/>
              <a:t>在调用某个方法时，有时会出现方法的参数个数事先无法确定的情况，比如</a:t>
            </a:r>
            <a:r>
              <a:rPr lang="en-US" altLang="zh-CN" sz="2800" dirty="0" err="1"/>
              <a:t>printf</a:t>
            </a:r>
            <a:r>
              <a:rPr lang="zh-CN" altLang="zh-CN" sz="2800" dirty="0"/>
              <a:t>方法：</a:t>
            </a:r>
            <a:endParaRPr lang="zh-CN" altLang="zh-CN" sz="2800" dirty="0"/>
          </a:p>
          <a:p>
            <a:pPr marL="457200" lvl="1" indent="0">
              <a:buNone/>
            </a:pPr>
            <a:r>
              <a:rPr lang="en-US" altLang="zh-CN" sz="2400" dirty="0" err="1"/>
              <a:t>System.out.printf</a:t>
            </a:r>
            <a:r>
              <a:rPr lang="en-US" altLang="zh-CN" sz="2400" dirty="0"/>
              <a:t>("%</a:t>
            </a:r>
            <a:r>
              <a:rPr lang="en-US" altLang="zh-CN" sz="2400" dirty="0" err="1"/>
              <a:t>d",a</a:t>
            </a:r>
            <a:r>
              <a:rPr lang="en-US" altLang="zh-CN" sz="2400" dirty="0"/>
              <a:t>);</a:t>
            </a:r>
            <a:endParaRPr lang="zh-CN" altLang="zh-CN" sz="2400" dirty="0"/>
          </a:p>
          <a:p>
            <a:pPr marL="457200" lvl="1" indent="0">
              <a:buNone/>
            </a:pPr>
            <a:r>
              <a:rPr lang="en-US" altLang="zh-CN" sz="2400" dirty="0" err="1"/>
              <a:t>System.out.printf</a:t>
            </a:r>
            <a:r>
              <a:rPr lang="en-US" altLang="zh-CN" sz="2400" dirty="0"/>
              <a:t>("%d  %</a:t>
            </a:r>
            <a:r>
              <a:rPr lang="en-US" altLang="zh-CN" sz="2400" dirty="0" err="1"/>
              <a:t>d",a</a:t>
            </a:r>
            <a:r>
              <a:rPr lang="en-US" altLang="zh-CN" sz="2400" dirty="0"/>
              <a:t>, b);</a:t>
            </a:r>
            <a:endParaRPr lang="zh-CN" altLang="zh-CN" sz="2400" dirty="0"/>
          </a:p>
          <a:p>
            <a:pPr marL="457200" lvl="1" indent="0">
              <a:buNone/>
            </a:pPr>
            <a:r>
              <a:rPr lang="en-US" altLang="zh-CN" sz="2400" dirty="0" err="1"/>
              <a:t>System.out.printf</a:t>
            </a:r>
            <a:r>
              <a:rPr lang="en-US" altLang="zh-CN" sz="2400" dirty="0"/>
              <a:t>("%d  %d %</a:t>
            </a:r>
            <a:r>
              <a:rPr lang="en-US" altLang="zh-CN" sz="2400" dirty="0" err="1"/>
              <a:t>d",a</a:t>
            </a:r>
            <a:r>
              <a:rPr lang="en-US" altLang="zh-CN" sz="2400" dirty="0"/>
              <a:t>, b, c);</a:t>
            </a:r>
            <a:endParaRPr lang="en-US" altLang="zh-CN" sz="2400" dirty="0"/>
          </a:p>
          <a:p>
            <a:pPr marL="457200" lvl="1" indent="0">
              <a:buNone/>
            </a:pPr>
            <a:endParaRPr lang="zh-CN" altLang="zh-CN" sz="2400" dirty="0"/>
          </a:p>
          <a:p>
            <a:pPr marL="109855" indent="0">
              <a:buNone/>
            </a:pPr>
            <a:r>
              <a:rPr lang="en-US" altLang="zh-CN" sz="2800" dirty="0"/>
              <a:t>   </a:t>
            </a:r>
            <a:r>
              <a:rPr lang="zh-CN" altLang="zh-CN" sz="2800" dirty="0"/>
              <a:t>定义时无法事先决定参数的个数。</a:t>
            </a:r>
            <a:endParaRPr lang="zh-CN" altLang="zh-CN" sz="2800" dirty="0"/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 vert="horz" rtlCol="0"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/>
              <a:t>3.3.2  Java</a:t>
            </a:r>
            <a:r>
              <a:rPr lang="zh-CN" altLang="zh-CN" sz="2800" dirty="0"/>
              <a:t>方法中的不定长参数与数组</a:t>
            </a:r>
            <a:endParaRPr lang="zh-CN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89305" y="1538605"/>
            <a:ext cx="7886700" cy="4351655"/>
          </a:xfrm>
        </p:spPr>
        <p:txBody>
          <a:bodyPr/>
          <a:lstStyle/>
          <a:p>
            <a:r>
              <a:rPr lang="en-US" altLang="zh-CN" sz="2800" dirty="0"/>
              <a:t>Java SE 5.0</a:t>
            </a:r>
            <a:r>
              <a:rPr lang="zh-CN" altLang="zh-CN" sz="2800" dirty="0"/>
              <a:t>之后开始支持不定长参数用以解决这个问题。</a:t>
            </a:r>
            <a:endParaRPr lang="en-US" altLang="zh-CN" sz="2800" dirty="0"/>
          </a:p>
          <a:p>
            <a:r>
              <a:rPr lang="zh-CN" altLang="zh-CN" sz="2800" dirty="0"/>
              <a:t>不定长度的形参实为一个数组参数，不定长参数定义的语法格式为：</a:t>
            </a:r>
            <a:endParaRPr lang="zh-CN" altLang="zh-CN" sz="2800" dirty="0"/>
          </a:p>
          <a:p>
            <a:pPr marL="457200" lvl="1" indent="0">
              <a:buNone/>
            </a:pPr>
            <a:r>
              <a:rPr lang="zh-CN" altLang="zh-CN" b="1" i="1" dirty="0"/>
              <a:t>数据类型</a:t>
            </a:r>
            <a:r>
              <a:rPr lang="en-US" altLang="zh-CN" b="1" i="1" dirty="0">
                <a:solidFill>
                  <a:srgbClr val="C00000"/>
                </a:solidFill>
              </a:rPr>
              <a:t>…</a:t>
            </a:r>
            <a:r>
              <a:rPr lang="en-US" altLang="zh-CN" b="1" i="1" dirty="0"/>
              <a:t>   </a:t>
            </a:r>
            <a:r>
              <a:rPr lang="zh-CN" altLang="zh-CN" b="1" i="1" dirty="0"/>
              <a:t>参数名</a:t>
            </a:r>
            <a:endParaRPr lang="zh-CN" altLang="en-US" sz="2800" dirty="0"/>
          </a:p>
        </p:txBody>
      </p:sp>
      <p:pic>
        <p:nvPicPr>
          <p:cNvPr id="610305" name="Picture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3" y="4083330"/>
            <a:ext cx="862955" cy="69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34743" y="4083985"/>
            <a:ext cx="7357737" cy="9220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98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宋体" pitchFamily="2" charset="-122"/>
              </a:rPr>
              <a:t>不定长的形参只能处于形参列表的最后。一个方法中最多只能包含一个不定长参数。调用包含不定长参数的方法时，既可以向其传入多个参数，也可以传入一个数组。</a:t>
            </a:r>
            <a:endParaRPr kumimoji="1" lang="zh-CN" altLang="zh-CN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345305"/>
            <a:ext cx="6482886" cy="478155"/>
          </a:xfrm>
        </p:spPr>
        <p:txBody>
          <a:bodyPr vert="horz" rtlCol="0"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sz="2800" dirty="0"/>
              <a:t>3.3.2  Java</a:t>
            </a:r>
            <a:r>
              <a:rPr lang="zh-CN" altLang="zh-CN" sz="2800" dirty="0"/>
              <a:t>方法中的不定长参数与数组</a:t>
            </a:r>
            <a:endParaRPr lang="zh-CN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30530" y="1682115"/>
            <a:ext cx="7886700" cy="4351655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800" dirty="0"/>
              <a:t>【例</a:t>
            </a:r>
            <a:r>
              <a:rPr lang="en-US" altLang="zh-CN" sz="2800" dirty="0"/>
              <a:t>3-5</a:t>
            </a:r>
            <a:r>
              <a:rPr lang="zh-CN" altLang="zh-CN" sz="2800" dirty="0"/>
              <a:t>】定义一个对不定个数的一组数进行求和的方法。</a:t>
            </a:r>
            <a:endParaRPr lang="en-US" altLang="zh-CN" sz="2800" dirty="0"/>
          </a:p>
          <a:p>
            <a:pPr marL="0" indent="0">
              <a:buNone/>
            </a:pPr>
            <a:endParaRPr lang="zh-CN" altLang="zh-CN" sz="2800" dirty="0"/>
          </a:p>
          <a:p>
            <a:r>
              <a:rPr lang="zh-CN" altLang="zh-CN" sz="2800" dirty="0"/>
              <a:t>分析：因为不确定被求和的数字的个数，所以使用不定长形参。</a:t>
            </a:r>
            <a:endParaRPr lang="zh-CN" altLang="zh-CN" sz="2800" dirty="0"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3.4  </a:t>
            </a:r>
            <a:r>
              <a:rPr lang="zh-CN" altLang="zh-CN" dirty="0"/>
              <a:t>多维数组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90600" y="1447800"/>
            <a:ext cx="8153400" cy="1261110"/>
          </a:xfrm>
        </p:spPr>
        <p:txBody>
          <a:bodyPr/>
          <a:lstStyle/>
          <a:p>
            <a:r>
              <a:rPr lang="zh-CN" altLang="zh-CN" sz="2800" dirty="0"/>
              <a:t>带有两个以上下标的数组称为多维数组。</a:t>
            </a:r>
            <a:endParaRPr lang="en-US" altLang="zh-CN" sz="2800" dirty="0"/>
          </a:p>
          <a:p>
            <a:r>
              <a:rPr lang="zh-CN" altLang="zh-CN" sz="2800" dirty="0"/>
              <a:t>在</a:t>
            </a:r>
            <a:r>
              <a:rPr lang="en-US" altLang="zh-CN" sz="2800" dirty="0"/>
              <a:t>Java</a:t>
            </a:r>
            <a:r>
              <a:rPr lang="zh-CN" altLang="zh-CN" sz="2800" dirty="0"/>
              <a:t>语言中，多维数组被看做是</a:t>
            </a:r>
            <a:r>
              <a:rPr lang="zh-CN" altLang="zh-CN" sz="2800" dirty="0">
                <a:solidFill>
                  <a:srgbClr val="FF0000"/>
                </a:solidFill>
              </a:rPr>
              <a:t>数组的数组</a:t>
            </a:r>
            <a:r>
              <a:rPr lang="zh-CN" altLang="zh-CN" sz="2800" dirty="0"/>
              <a:t>。</a:t>
            </a:r>
            <a:endParaRPr lang="zh-CN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9672" y="2852936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3.4.1  </a:t>
            </a:r>
            <a:r>
              <a:rPr lang="zh-CN" altLang="zh-CN" dirty="0"/>
              <a:t>二维数组的声明和创建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215" y="1268730"/>
            <a:ext cx="8153400" cy="5077460"/>
          </a:xfrm>
        </p:spPr>
        <p:txBody>
          <a:bodyPr/>
          <a:lstStyle/>
          <a:p>
            <a:r>
              <a:rPr lang="zh-CN" altLang="zh-CN" dirty="0"/>
              <a:t>二维数组声明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数据类型 数组引用名</a:t>
            </a:r>
            <a:r>
              <a:rPr lang="en-US" altLang="zh-CN" dirty="0"/>
              <a:t>[][];</a:t>
            </a:r>
            <a:endParaRPr lang="en-US" altLang="zh-CN" dirty="0"/>
          </a:p>
          <a:p>
            <a:pPr marL="0" lvl="2" indent="0">
              <a:buSzPct val="60000"/>
              <a:buNone/>
            </a:pPr>
            <a:r>
              <a:rPr lang="en-US" altLang="zh-CN" b="1" dirty="0"/>
              <a:t>	</a:t>
            </a:r>
            <a:r>
              <a:rPr lang="en-US" altLang="zh-CN" b="1" dirty="0" err="1"/>
              <a:t>int</a:t>
            </a:r>
            <a:r>
              <a:rPr lang="en-US" altLang="zh-CN" dirty="0"/>
              <a:t>[][] array;</a:t>
            </a:r>
            <a:endParaRPr lang="zh-CN" altLang="zh-CN" dirty="0"/>
          </a:p>
          <a:p>
            <a:r>
              <a:rPr lang="zh-CN" altLang="zh-CN" dirty="0"/>
              <a:t>二维数组</a:t>
            </a:r>
            <a:r>
              <a:rPr lang="zh-CN" altLang="en-US" dirty="0"/>
              <a:t>的</a:t>
            </a:r>
            <a:r>
              <a:rPr lang="zh-CN" altLang="zh-CN" dirty="0"/>
              <a:t>创建</a:t>
            </a:r>
            <a:endParaRPr lang="en-US" altLang="zh-CN" dirty="0"/>
          </a:p>
          <a:p>
            <a:pPr lvl="1"/>
            <a:r>
              <a:rPr lang="en-US" altLang="zh-CN" b="1" dirty="0"/>
              <a:t>new</a:t>
            </a:r>
            <a:endParaRPr lang="en-US" altLang="zh-CN" b="1" dirty="0"/>
          </a:p>
          <a:p>
            <a:pPr marL="857250" lvl="2" indent="0">
              <a:buNone/>
            </a:pPr>
            <a:r>
              <a:rPr lang="en-US" altLang="zh-CN" dirty="0"/>
              <a:t>array =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r>
              <a:rPr lang="en-US" altLang="zh-CN" b="1" dirty="0" err="1"/>
              <a:t>int</a:t>
            </a:r>
            <a:r>
              <a:rPr lang="en-US" altLang="zh-CN" dirty="0"/>
              <a:t>[2][3];</a:t>
            </a:r>
            <a:endParaRPr lang="en-US" altLang="zh-CN" dirty="0"/>
          </a:p>
          <a:p>
            <a:pPr marL="857250" lvl="2" indent="0">
              <a:buNone/>
            </a:pPr>
            <a:r>
              <a:rPr lang="zh-CN" altLang="en-US" dirty="0"/>
              <a:t>或者：</a:t>
            </a:r>
            <a:endParaRPr lang="zh-CN" altLang="zh-CN" dirty="0"/>
          </a:p>
          <a:p>
            <a:pPr marL="857250" lvl="2" indent="0">
              <a:buNone/>
            </a:pPr>
            <a:r>
              <a:rPr lang="en-US" altLang="zh-CN" dirty="0"/>
              <a:t>array =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r>
              <a:rPr lang="en-US" altLang="zh-CN" b="1" dirty="0" err="1"/>
              <a:t>int</a:t>
            </a:r>
            <a:r>
              <a:rPr lang="en-US" altLang="zh-CN" dirty="0"/>
              <a:t>[][]{{1,2,3},{4,5,6}};</a:t>
            </a:r>
            <a:endParaRPr lang="zh-CN" altLang="zh-CN" dirty="0"/>
          </a:p>
          <a:p>
            <a:pPr lvl="1"/>
            <a:r>
              <a:rPr lang="zh-CN" altLang="zh-CN" dirty="0"/>
              <a:t>通过赋初值的形式创建</a:t>
            </a:r>
            <a:endParaRPr lang="zh-CN" altLang="zh-CN" dirty="0"/>
          </a:p>
          <a:p>
            <a:pPr marL="342900" lvl="1" indent="0">
              <a:buNone/>
            </a:pPr>
            <a:r>
              <a:rPr lang="en-US" altLang="zh-CN" sz="2400" dirty="0"/>
              <a:t>array ={{1,2,3},{4,5,6}};</a:t>
            </a:r>
            <a:endParaRPr lang="zh-CN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55" y="3742055"/>
            <a:ext cx="4772025" cy="248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3.1 </a:t>
            </a:r>
            <a:r>
              <a:rPr lang="zh-CN" altLang="en-US" dirty="0"/>
              <a:t>声明数组</a:t>
            </a:r>
            <a:endParaRPr lang="zh-CN" altLang="en-US" dirty="0"/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1654810"/>
            <a:ext cx="7886700" cy="4351655"/>
          </a:xfrm>
        </p:spPr>
        <p:txBody>
          <a:bodyPr/>
          <a:lstStyle/>
          <a:p>
            <a:pPr algn="just"/>
            <a:r>
              <a:rPr lang="en-US" altLang="zh-CN" sz="2800" dirty="0">
                <a:cs typeface="Times New Roman" panose="02020503050405090304" pitchFamily="18" charset="0"/>
              </a:rPr>
              <a:t>Java</a:t>
            </a:r>
            <a:r>
              <a:rPr lang="zh-CN" altLang="en-US" sz="2800" dirty="0"/>
              <a:t>中的数组是</a:t>
            </a:r>
            <a:r>
              <a:rPr lang="zh-CN" altLang="en-US" sz="2800" dirty="0">
                <a:solidFill>
                  <a:srgbClr val="FF0000"/>
                </a:solidFill>
              </a:rPr>
              <a:t>对象</a:t>
            </a:r>
            <a:r>
              <a:rPr lang="zh-CN" altLang="en-US" sz="2800" dirty="0"/>
              <a:t>，因此属于引用类型，数组对象需要使用</a:t>
            </a:r>
            <a:r>
              <a:rPr lang="en-US" altLang="zh-CN" sz="2800" dirty="0"/>
              <a:t>new</a:t>
            </a:r>
            <a:r>
              <a:rPr lang="zh-CN" altLang="en-US" sz="2800" dirty="0"/>
              <a:t>关键字来创建。</a:t>
            </a:r>
            <a:endParaRPr lang="zh-CN" altLang="en-US" sz="2800" dirty="0"/>
          </a:p>
          <a:p>
            <a:pPr algn="just"/>
            <a:r>
              <a:rPr lang="zh-CN" altLang="en-US" sz="2800" dirty="0"/>
              <a:t>数组</a:t>
            </a:r>
            <a:endParaRPr lang="zh-CN" altLang="en-US" sz="2800" dirty="0"/>
          </a:p>
          <a:p>
            <a:pPr lvl="1" algn="just"/>
            <a:r>
              <a:rPr lang="zh-CN" altLang="en-US" sz="2400" dirty="0"/>
              <a:t>一维数组</a:t>
            </a:r>
            <a:endParaRPr lang="zh-CN" altLang="en-US" sz="2400" dirty="0"/>
          </a:p>
          <a:p>
            <a:pPr lvl="1" algn="just"/>
            <a:r>
              <a:rPr lang="zh-CN" altLang="en-US" sz="2400" dirty="0"/>
              <a:t>多维数组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3.4.2  </a:t>
            </a:r>
            <a:r>
              <a:rPr lang="zh-CN" altLang="zh-CN" dirty="0"/>
              <a:t>不规则二维数组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90600" y="1447800"/>
            <a:ext cx="8153400" cy="1765300"/>
          </a:xfrm>
        </p:spPr>
        <p:txBody>
          <a:bodyPr/>
          <a:lstStyle/>
          <a:p>
            <a:r>
              <a:rPr lang="zh-CN" altLang="zh-CN" sz="2800" dirty="0"/>
              <a:t>创建二维数组对象可以进行动态分配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[]][]  b= new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[2][];</a:t>
            </a:r>
            <a:endParaRPr lang="zh-CN" altLang="zh-CN" sz="2400" dirty="0"/>
          </a:p>
          <a:p>
            <a:pPr marL="457200" lvl="1" indent="0">
              <a:buNone/>
            </a:pPr>
            <a:r>
              <a:rPr lang="en-US" altLang="zh-CN" sz="2400" dirty="0"/>
              <a:t>b[0]= new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[3];</a:t>
            </a:r>
            <a:endParaRPr lang="zh-CN" altLang="zh-CN" sz="2400" dirty="0"/>
          </a:p>
          <a:p>
            <a:pPr marL="457200" lvl="1" indent="0">
              <a:buNone/>
            </a:pPr>
            <a:r>
              <a:rPr lang="en-US" altLang="zh-CN" sz="2400" dirty="0"/>
              <a:t>b[1] = new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[5];</a:t>
            </a:r>
            <a:endParaRPr lang="zh-CN" alt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6911"/>
            <a:ext cx="5400600" cy="286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3.4.3  </a:t>
            </a:r>
            <a:r>
              <a:rPr lang="zh-CN" altLang="zh-CN" dirty="0"/>
              <a:t>二维数组元素的引用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90600" y="1447800"/>
            <a:ext cx="8153400" cy="4692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zh-CN" sz="2800" dirty="0"/>
              <a:t>【例</a:t>
            </a:r>
            <a:r>
              <a:rPr lang="en-US" altLang="zh-CN" sz="2800" dirty="0"/>
              <a:t>3-6</a:t>
            </a:r>
            <a:r>
              <a:rPr lang="zh-CN" altLang="zh-CN" sz="2800" dirty="0"/>
              <a:t>】存储并打印杨辉三角形的前</a:t>
            </a:r>
            <a:r>
              <a:rPr lang="en-US" altLang="zh-CN" sz="2800" dirty="0"/>
              <a:t>n</a:t>
            </a:r>
            <a:r>
              <a:rPr lang="zh-CN" altLang="zh-CN" sz="2800" dirty="0"/>
              <a:t>行。</a:t>
            </a:r>
            <a:endParaRPr lang="zh-CN" altLang="zh-CN" sz="2800" dirty="0"/>
          </a:p>
          <a:p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11684" y="3860552"/>
            <a:ext cx="3240360" cy="20300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  </a:t>
            </a:r>
            <a:endParaRPr lang="zh-CN" altLang="zh-CN" dirty="0"/>
          </a:p>
          <a:p>
            <a:r>
              <a:rPr lang="en-US" altLang="zh-CN" dirty="0"/>
              <a:t>1    1</a:t>
            </a:r>
            <a:endParaRPr lang="zh-CN" altLang="zh-CN" dirty="0"/>
          </a:p>
          <a:p>
            <a:r>
              <a:rPr lang="en-US" altLang="zh-CN" dirty="0"/>
              <a:t>1    2    1</a:t>
            </a:r>
            <a:endParaRPr lang="zh-CN" altLang="zh-CN" dirty="0"/>
          </a:p>
          <a:p>
            <a:r>
              <a:rPr lang="en-US" altLang="zh-CN" dirty="0"/>
              <a:t>1    3    3    1</a:t>
            </a:r>
            <a:endParaRPr lang="zh-CN" altLang="zh-CN" dirty="0"/>
          </a:p>
          <a:p>
            <a:r>
              <a:rPr lang="en-US" altLang="zh-CN" dirty="0"/>
              <a:t>1    4    6    4    1</a:t>
            </a:r>
            <a:endParaRPr lang="zh-CN" altLang="zh-CN" dirty="0"/>
          </a:p>
          <a:p>
            <a:r>
              <a:rPr lang="en-US" altLang="zh-CN" dirty="0"/>
              <a:t>1    5   10  10   5    1</a:t>
            </a:r>
            <a:endParaRPr lang="zh-CN" altLang="zh-CN" dirty="0"/>
          </a:p>
          <a:p>
            <a:r>
              <a:rPr lang="en-US" altLang="zh-CN" dirty="0"/>
              <a:t>1    6   15  20   15  6    1</a:t>
            </a:r>
            <a:endParaRPr lang="zh-CN" altLang="zh-CN" dirty="0"/>
          </a:p>
        </p:txBody>
      </p:sp>
      <p:sp>
        <p:nvSpPr>
          <p:cNvPr id="6" name="矩形 5"/>
          <p:cNvSpPr/>
          <p:nvPr/>
        </p:nvSpPr>
        <p:spPr>
          <a:xfrm>
            <a:off x="4283586" y="4364742"/>
            <a:ext cx="4572000" cy="11988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Java</a:t>
            </a:r>
            <a:r>
              <a:rPr lang="zh-CN" altLang="zh-CN" sz="24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中的数组对象可以在程序运行的过程中根据需求动态创建，且可以是不规则的</a:t>
            </a:r>
            <a:r>
              <a:rPr lang="zh-CN" altLang="en-US" sz="24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。</a:t>
            </a:r>
            <a:endParaRPr lang="zh-CN" altLang="en-US" sz="2400" b="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215" y="2132330"/>
            <a:ext cx="8613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杨辉三角的规律是每行数字的第一列和最后一列的数字都是1，从第三行开始，除去第一列和最后一列都为数字1以外，其余每列的数字都等于它上方两个数字之和。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sz="4400" dirty="0"/>
              <a:t>存储杨辉三角形的前</a:t>
            </a:r>
            <a:r>
              <a:rPr lang="en-US" altLang="zh-CN" sz="4400" dirty="0"/>
              <a:t>n</a:t>
            </a:r>
            <a:r>
              <a:rPr lang="zh-CN" altLang="zh-CN" sz="4400" dirty="0"/>
              <a:t>行</a:t>
            </a:r>
            <a:endParaRPr lang="zh-CN" altLang="en-US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653648"/>
            <a:ext cx="4608513" cy="228766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9" name="TextBox 3"/>
          <p:cNvSpPr txBox="1"/>
          <p:nvPr/>
        </p:nvSpPr>
        <p:spPr>
          <a:xfrm>
            <a:off x="1043608" y="1779662"/>
            <a:ext cx="360040" cy="220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en-US" altLang="zh-CN" sz="1200" dirty="0"/>
          </a:p>
          <a:p>
            <a:pPr>
              <a:spcBef>
                <a:spcPts val="600"/>
              </a:spcBef>
            </a:pPr>
            <a:r>
              <a:rPr lang="en-US" altLang="zh-CN" sz="1200" dirty="0"/>
              <a:t>1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endParaRPr lang="en-US" altLang="zh-CN" sz="1200" dirty="0"/>
          </a:p>
          <a:p>
            <a:pPr>
              <a:spcBef>
                <a:spcPts val="300"/>
              </a:spcBef>
            </a:pPr>
            <a:r>
              <a:rPr lang="en-US" altLang="zh-CN" sz="1200" dirty="0"/>
              <a:t>5</a:t>
            </a:r>
            <a:endParaRPr lang="en-US" altLang="zh-CN" sz="1200" dirty="0"/>
          </a:p>
          <a:p>
            <a:pPr>
              <a:spcBef>
                <a:spcPts val="600"/>
              </a:spcBef>
            </a:pPr>
            <a:r>
              <a:rPr lang="en-US" altLang="zh-CN" sz="1200" dirty="0"/>
              <a:t>6</a:t>
            </a:r>
            <a:endParaRPr lang="en-US" altLang="zh-CN" sz="1200" dirty="0"/>
          </a:p>
          <a:p>
            <a:r>
              <a:rPr lang="en-US" altLang="zh-CN" sz="1200" dirty="0"/>
              <a:t>7</a:t>
            </a:r>
            <a:endParaRPr lang="en-US" altLang="zh-CN" sz="1200" dirty="0"/>
          </a:p>
          <a:p>
            <a:pPr>
              <a:spcBef>
                <a:spcPts val="300"/>
              </a:spcBef>
            </a:pPr>
            <a:r>
              <a:rPr lang="en-US" altLang="zh-CN" sz="1200" dirty="0"/>
              <a:t>8</a:t>
            </a:r>
            <a:endParaRPr lang="en-US" altLang="zh-CN" sz="1200" dirty="0"/>
          </a:p>
          <a:p>
            <a:pPr>
              <a:spcBef>
                <a:spcPts val="300"/>
              </a:spcBef>
            </a:pPr>
            <a:r>
              <a:rPr lang="en-US" altLang="zh-CN" sz="1200" dirty="0"/>
              <a:t>9</a:t>
            </a:r>
            <a:endParaRPr lang="zh-CN" altLang="en-US" sz="1200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755576" y="2031690"/>
            <a:ext cx="18002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5576" y="2247714"/>
            <a:ext cx="244827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55576" y="2463738"/>
            <a:ext cx="3096344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55576" y="2679762"/>
            <a:ext cx="3672408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55576" y="2841780"/>
            <a:ext cx="4176464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55576" y="3057804"/>
            <a:ext cx="4752528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55576" y="3273828"/>
            <a:ext cx="532859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5576" y="3489852"/>
            <a:ext cx="532859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55576" y="3672000"/>
            <a:ext cx="532859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3"/>
          <p:cNvSpPr txBox="1"/>
          <p:nvPr/>
        </p:nvSpPr>
        <p:spPr>
          <a:xfrm>
            <a:off x="1043608" y="4083918"/>
            <a:ext cx="5760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1403648" y="4111504"/>
            <a:ext cx="53645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设行数为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，则杨辉三角形一共有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行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03648" y="4628448"/>
            <a:ext cx="457778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zh-CN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][]; 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408437" y="5105679"/>
            <a:ext cx="45777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00"/>
              </a:spcBef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行有</a:t>
            </a:r>
            <a:r>
              <a:rPr lang="en-US" altLang="zh-CN" dirty="0"/>
              <a:t>i+1</a:t>
            </a:r>
            <a:r>
              <a:rPr lang="zh-CN" altLang="en-US" dirty="0"/>
              <a:t>个元素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1403648" y="5569667"/>
            <a:ext cx="457778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+1];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30" grpId="0"/>
      <p:bldP spid="46" grpId="0"/>
      <p:bldP spid="48" grpId="0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sz="4400" dirty="0"/>
              <a:t>存储杨辉三角形的前</a:t>
            </a:r>
            <a:r>
              <a:rPr lang="en-US" altLang="zh-CN" sz="4400" dirty="0"/>
              <a:t>n</a:t>
            </a:r>
            <a:r>
              <a:rPr lang="zh-CN" altLang="zh-CN" sz="4400" dirty="0"/>
              <a:t>行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653648"/>
            <a:ext cx="4608513" cy="228766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xtBox 3"/>
          <p:cNvSpPr txBox="1"/>
          <p:nvPr/>
        </p:nvSpPr>
        <p:spPr>
          <a:xfrm>
            <a:off x="1043608" y="1779662"/>
            <a:ext cx="36004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en-US" altLang="zh-CN" sz="1200" dirty="0"/>
          </a:p>
          <a:p>
            <a:pPr>
              <a:spcBef>
                <a:spcPts val="600"/>
              </a:spcBef>
            </a:pPr>
            <a:r>
              <a:rPr lang="en-US" altLang="zh-CN" sz="1200" dirty="0"/>
              <a:t>1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endParaRPr lang="en-US" altLang="zh-CN" sz="1200" dirty="0"/>
          </a:p>
          <a:p>
            <a:pPr>
              <a:spcBef>
                <a:spcPts val="300"/>
              </a:spcBef>
            </a:pPr>
            <a:r>
              <a:rPr lang="en-US" altLang="zh-CN" sz="1200" dirty="0"/>
              <a:t>5</a:t>
            </a:r>
            <a:endParaRPr lang="en-US" altLang="zh-CN" sz="1200" dirty="0"/>
          </a:p>
          <a:p>
            <a:pPr>
              <a:spcBef>
                <a:spcPts val="600"/>
              </a:spcBef>
            </a:pPr>
            <a:r>
              <a:rPr lang="en-US" altLang="zh-CN" sz="1200" dirty="0"/>
              <a:t>6</a:t>
            </a:r>
            <a:endParaRPr lang="en-US" altLang="zh-CN" sz="1200" dirty="0"/>
          </a:p>
          <a:p>
            <a:r>
              <a:rPr lang="en-US" altLang="zh-CN" sz="1200" dirty="0"/>
              <a:t>7</a:t>
            </a:r>
            <a:endParaRPr lang="en-US" altLang="zh-CN" sz="1200" dirty="0"/>
          </a:p>
          <a:p>
            <a:pPr>
              <a:spcBef>
                <a:spcPts val="300"/>
              </a:spcBef>
            </a:pPr>
            <a:r>
              <a:rPr lang="en-US" altLang="zh-CN" sz="1200" dirty="0"/>
              <a:t>8</a:t>
            </a:r>
            <a:endParaRPr lang="en-US" altLang="zh-CN" sz="1200" dirty="0"/>
          </a:p>
          <a:p>
            <a:r>
              <a:rPr lang="en-US" altLang="zh-CN" sz="1200" dirty="0"/>
              <a:t>9</a:t>
            </a:r>
            <a:endParaRPr lang="zh-CN" altLang="en-US" sz="12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755576" y="2031690"/>
            <a:ext cx="1800200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55576" y="2247714"/>
            <a:ext cx="244827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55576" y="2463738"/>
            <a:ext cx="3096344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55576" y="2679762"/>
            <a:ext cx="3672408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5576" y="2841780"/>
            <a:ext cx="4176464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55576" y="3057804"/>
            <a:ext cx="4752528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55576" y="3273828"/>
            <a:ext cx="532859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55576" y="3489852"/>
            <a:ext cx="532859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55576" y="3672000"/>
            <a:ext cx="5328592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3"/>
          <p:cNvSpPr txBox="1"/>
          <p:nvPr/>
        </p:nvSpPr>
        <p:spPr>
          <a:xfrm>
            <a:off x="1043608" y="4083918"/>
            <a:ext cx="5760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25"/>
          <p:cNvSpPr txBox="1"/>
          <p:nvPr/>
        </p:nvSpPr>
        <p:spPr>
          <a:xfrm>
            <a:off x="2015716" y="4115712"/>
            <a:ext cx="53645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行有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i+1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个元素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6213909" y="1919920"/>
            <a:ext cx="2700300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[i][0]=1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[i][i]=1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[i][j]=[i-1][j]+[i-1][j-1]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23"/>
          <p:cNvSpPr txBox="1"/>
          <p:nvPr>
            <p:custDataLst>
              <p:tags r:id="rId2"/>
            </p:custDataLst>
          </p:nvPr>
        </p:nvSpPr>
        <p:spPr>
          <a:xfrm>
            <a:off x="1043608" y="4581123"/>
            <a:ext cx="5760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25"/>
          <p:cNvSpPr txBox="1"/>
          <p:nvPr>
            <p:custDataLst>
              <p:tags r:id="rId3"/>
            </p:custDataLst>
          </p:nvPr>
        </p:nvSpPr>
        <p:spPr>
          <a:xfrm>
            <a:off x="2051911" y="4589422"/>
            <a:ext cx="53645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行有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j+1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个元素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2" animBg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70388"/>
            <a:ext cx="6482886" cy="42799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7" y="3636136"/>
            <a:ext cx="3249361" cy="165618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文本框 5"/>
          <p:cNvSpPr txBox="1"/>
          <p:nvPr/>
        </p:nvSpPr>
        <p:spPr>
          <a:xfrm>
            <a:off x="2684934" y="1013754"/>
            <a:ext cx="6516216" cy="483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scn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endParaRPr lang="zh-CN" altLang="en-US" sz="1400" b="1" dirty="0"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输入要打印的杨辉三角形的行数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:"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scn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zh-CN" altLang="en-US" sz="1400" b="1" dirty="0"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][];   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创建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行</a:t>
            </a:r>
            <a:endParaRPr lang="zh-CN" altLang="en-US" sz="14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endParaRPr lang="zh-CN" altLang="en-US" sz="1400" b="1" dirty="0">
              <a:latin typeface="Consolas" panose="020B0609020204030204" pitchFamily="49" charset="0"/>
            </a:endParaRPr>
          </a:p>
          <a:p>
            <a:pPr lvl="1"/>
            <a:r>
              <a:rPr lang="zh-CN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第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行第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个元素为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0</a:t>
            </a:r>
            <a:endParaRPr lang="en-US" altLang="zh-CN" sz="14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[1];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[0][0]=1; 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endParaRPr lang="zh-CN" altLang="en-US" sz="1400" b="1" dirty="0"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++){  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一行一行地处理</a:t>
            </a:r>
            <a:endParaRPr lang="zh-CN" altLang="en-US" sz="14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	tri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+1];  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行号</a:t>
            </a:r>
            <a:r>
              <a:rPr lang="en-US" altLang="zh-CN" sz="14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i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从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0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开始，第</a:t>
            </a:r>
            <a:r>
              <a:rPr lang="en-US" altLang="zh-CN" sz="14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i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行有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i+1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个元素</a:t>
            </a:r>
            <a:endParaRPr lang="zh-CN" altLang="en-US" sz="14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endParaRPr lang="zh-CN" altLang="en-US" sz="1400" b="1" dirty="0">
              <a:latin typeface="Consolas" panose="020B0609020204030204" pitchFamily="49" charset="0"/>
            </a:endParaRPr>
          </a:p>
          <a:p>
            <a:pPr lvl="2"/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][0]=</a:t>
            </a:r>
            <a:r>
              <a:rPr lang="en-US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CN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]=1;   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第一个和最后一个元素是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endParaRPr lang="en-US" altLang="zh-CN" sz="14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2"/>
            <a:endParaRPr lang="zh-CN" altLang="en-US" sz="1400" b="1" dirty="0">
              <a:latin typeface="Consolas" panose="020B0609020204030204" pitchFamily="49" charset="0"/>
            </a:endParaRPr>
          </a:p>
          <a:p>
            <a:pPr lvl="2"/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中间每个元素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=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上一行两个元素之和</a:t>
            </a:r>
            <a:endParaRPr lang="zh-CN" altLang="en-US" sz="14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2"/>
            <a:r>
              <a:rPr lang="nb-NO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b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b-NO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b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b-NO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b-NO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b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b-NO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endParaRPr lang="nb-NO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it-IT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	tri</a:t>
            </a:r>
            <a:r>
              <a:rPr lang="it-IT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it-IT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it-IT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it-IT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it-IT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-1][</a:t>
            </a:r>
            <a:r>
              <a:rPr lang="it-IT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it-IT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-1]+</a:t>
            </a:r>
            <a:r>
              <a:rPr lang="it-IT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it-IT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-1][</a:t>
            </a:r>
            <a:r>
              <a:rPr lang="it-IT" altLang="zh-CN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it-IT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it-IT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sz="1400" b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261803"/>
            <a:ext cx="6482886" cy="645160"/>
          </a:xfrm>
        </p:spPr>
        <p:txBody>
          <a:bodyPr/>
          <a:lstStyle/>
          <a:p>
            <a:r>
              <a:rPr lang="zh-CN" altLang="zh-CN" sz="4000" dirty="0"/>
              <a:t>打印杨辉三角形的前</a:t>
            </a:r>
            <a:r>
              <a:rPr lang="en-US" altLang="zh-CN" sz="4000" dirty="0"/>
              <a:t>n</a:t>
            </a:r>
            <a:r>
              <a:rPr lang="zh-CN" altLang="zh-CN" sz="4000" dirty="0"/>
              <a:t>行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27" y="1552600"/>
            <a:ext cx="3249361" cy="165618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文本框 5"/>
          <p:cNvSpPr txBox="1"/>
          <p:nvPr/>
        </p:nvSpPr>
        <p:spPr>
          <a:xfrm>
            <a:off x="1205156" y="3598235"/>
            <a:ext cx="6192688" cy="194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endParaRPr lang="en-US" altLang="zh-CN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"%4d"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indent="-457200">
              <a:spcBef>
                <a:spcPts val="300"/>
              </a:spcBef>
            </a:pP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261803"/>
            <a:ext cx="6482886" cy="645160"/>
          </a:xfrm>
        </p:spPr>
        <p:txBody>
          <a:bodyPr/>
          <a:lstStyle/>
          <a:p>
            <a:r>
              <a:rPr lang="zh-CN" altLang="zh-CN" sz="4000" dirty="0"/>
              <a:t>打印杨辉三角形的前</a:t>
            </a:r>
            <a:r>
              <a:rPr lang="en-US" altLang="zh-CN" sz="4000" dirty="0"/>
              <a:t>n</a:t>
            </a:r>
            <a:r>
              <a:rPr lang="zh-CN" altLang="zh-CN" sz="4000" dirty="0"/>
              <a:t>行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8255" y="3874216"/>
            <a:ext cx="8839616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rows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tri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//rows: </a:t>
            </a:r>
            <a:r>
              <a:rPr lang="zh-CN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二维数组的每一行</a:t>
            </a:r>
            <a:endParaRPr lang="en-US" altLang="zh-CN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element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rows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){  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//element</a:t>
            </a:r>
            <a:r>
              <a:rPr lang="zh-CN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：行上的每个元素</a:t>
            </a:r>
            <a:endParaRPr lang="en-US" altLang="zh-CN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2"/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System.</a:t>
            </a:r>
            <a:r>
              <a:rPr lang="nn-NO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nn-NO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"%4d"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n-NO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element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n-NO" altLang="zh-CN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3249361" cy="165618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502" y="1277998"/>
            <a:ext cx="4294317" cy="235778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70388"/>
            <a:ext cx="6482886" cy="42799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25195" y="1624965"/>
            <a:ext cx="7104380" cy="3501390"/>
            <a:chOff x="1683" y="2220"/>
            <a:chExt cx="11188" cy="5514"/>
          </a:xfrm>
        </p:grpSpPr>
        <p:grpSp>
          <p:nvGrpSpPr>
            <p:cNvPr id="4" name="组合 3"/>
            <p:cNvGrpSpPr/>
            <p:nvPr/>
          </p:nvGrpSpPr>
          <p:grpSpPr>
            <a:xfrm>
              <a:off x="1683" y="2220"/>
              <a:ext cx="11189" cy="5514"/>
              <a:chOff x="2248" y="977"/>
              <a:chExt cx="11189" cy="5514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3908" y="2111"/>
                <a:ext cx="0" cy="32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4929" y="2111"/>
                <a:ext cx="0" cy="32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矩形 26"/>
              <p:cNvSpPr/>
              <p:nvPr/>
            </p:nvSpPr>
            <p:spPr>
              <a:xfrm>
                <a:off x="3908" y="2678"/>
                <a:ext cx="1021" cy="567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908" y="3245"/>
                <a:ext cx="1021" cy="567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908" y="3812"/>
                <a:ext cx="1021" cy="567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908" y="4379"/>
                <a:ext cx="1021" cy="567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3908" y="4946"/>
                <a:ext cx="1021" cy="567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TextBox 10"/>
              <p:cNvSpPr txBox="1"/>
              <p:nvPr/>
            </p:nvSpPr>
            <p:spPr>
              <a:xfrm>
                <a:off x="3685" y="5612"/>
                <a:ext cx="1474" cy="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栈内存</a:t>
                </a:r>
                <a:endParaRPr lang="zh-CN" altLang="en-US" dirty="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063" y="977"/>
                <a:ext cx="7374" cy="4763"/>
              </a:xfrm>
              <a:prstGeom prst="ellips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9" name="TextBox 17"/>
              <p:cNvSpPr txBox="1"/>
              <p:nvPr/>
            </p:nvSpPr>
            <p:spPr>
              <a:xfrm>
                <a:off x="9126" y="5911"/>
                <a:ext cx="1474" cy="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堆内存</a:t>
                </a:r>
                <a:endParaRPr lang="zh-CN" altLang="en-US" dirty="0"/>
              </a:p>
            </p:txBody>
          </p:sp>
          <p:sp>
            <p:nvSpPr>
              <p:cNvPr id="40" name="TextBox 18"/>
              <p:cNvSpPr txBox="1"/>
              <p:nvPr/>
            </p:nvSpPr>
            <p:spPr>
              <a:xfrm>
                <a:off x="11991" y="2769"/>
                <a:ext cx="1134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数组对象</a:t>
                </a:r>
                <a:endParaRPr lang="zh-CN" altLang="en-US" b="1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44" name="TextBox 22"/>
              <p:cNvSpPr txBox="1"/>
              <p:nvPr/>
            </p:nvSpPr>
            <p:spPr>
              <a:xfrm>
                <a:off x="10715" y="2393"/>
                <a:ext cx="67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0</a:t>
                </a:r>
                <a:endParaRPr lang="zh-CN" altLang="en-US" sz="14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45" name="TextBox 23"/>
              <p:cNvSpPr txBox="1"/>
              <p:nvPr/>
            </p:nvSpPr>
            <p:spPr>
              <a:xfrm>
                <a:off x="10715" y="2917"/>
                <a:ext cx="67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  <a:endParaRPr lang="zh-CN" altLang="en-US" sz="14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46" name="TextBox 24"/>
              <p:cNvSpPr txBox="1"/>
              <p:nvPr/>
            </p:nvSpPr>
            <p:spPr>
              <a:xfrm>
                <a:off x="2248" y="4379"/>
                <a:ext cx="158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tri</a:t>
                </a:r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cxnSp>
            <p:nvCxnSpPr>
              <p:cNvPr id="47" name="直接箭头连接符 46"/>
              <p:cNvCxnSpPr/>
              <p:nvPr/>
            </p:nvCxnSpPr>
            <p:spPr>
              <a:xfrm flipV="1">
                <a:off x="4591" y="2413"/>
                <a:ext cx="3290" cy="23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9957" y="3812"/>
                <a:ext cx="794" cy="57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49" name="TextBox 27"/>
              <p:cNvSpPr txBox="1"/>
              <p:nvPr/>
            </p:nvSpPr>
            <p:spPr>
              <a:xfrm>
                <a:off x="10724" y="3883"/>
                <a:ext cx="67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0</a:t>
                </a:r>
                <a:endParaRPr lang="zh-CN" altLang="en-US" sz="14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7880" y="2225"/>
                <a:ext cx="794" cy="57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880" y="2792"/>
                <a:ext cx="794" cy="57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cxnSp>
            <p:nvCxnSpPr>
              <p:cNvPr id="52" name="直接箭头连接符 51"/>
              <p:cNvCxnSpPr/>
              <p:nvPr/>
            </p:nvCxnSpPr>
            <p:spPr>
              <a:xfrm flipV="1">
                <a:off x="8277" y="1846"/>
                <a:ext cx="1586" cy="7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 flipV="1">
                <a:off x="8308" y="2606"/>
                <a:ext cx="1533" cy="4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矩形 54"/>
              <p:cNvSpPr/>
              <p:nvPr/>
            </p:nvSpPr>
            <p:spPr>
              <a:xfrm>
                <a:off x="9958" y="4388"/>
                <a:ext cx="794" cy="57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2</a:t>
                </a:r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958" y="4947"/>
                <a:ext cx="794" cy="57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57" name="TextBox 36"/>
              <p:cNvSpPr txBox="1"/>
              <p:nvPr/>
            </p:nvSpPr>
            <p:spPr>
              <a:xfrm>
                <a:off x="10717" y="4420"/>
                <a:ext cx="67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  <a:endParaRPr lang="zh-CN" altLang="en-US" sz="14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58" name="TextBox 37"/>
              <p:cNvSpPr txBox="1"/>
              <p:nvPr/>
            </p:nvSpPr>
            <p:spPr>
              <a:xfrm>
                <a:off x="10717" y="4987"/>
                <a:ext cx="67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2</a:t>
                </a:r>
                <a:endParaRPr lang="zh-CN" altLang="en-US" sz="14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882" y="3359"/>
                <a:ext cx="794" cy="57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937" y="2343"/>
                <a:ext cx="799" cy="57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9937" y="2903"/>
                <a:ext cx="794" cy="57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7900" y="3893"/>
                <a:ext cx="635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+mn-ea"/>
                  </a:rPr>
                  <a:t>…</a:t>
                </a:r>
                <a:endParaRPr lang="zh-CN" altLang="en-US" b="1" dirty="0">
                  <a:latin typeface="+mn-ea"/>
                </a:endParaRPr>
              </a:p>
            </p:txBody>
          </p:sp>
          <p:cxnSp>
            <p:nvCxnSpPr>
              <p:cNvPr id="66" name="直接箭头连接符 65"/>
              <p:cNvCxnSpPr/>
              <p:nvPr/>
            </p:nvCxnSpPr>
            <p:spPr>
              <a:xfrm>
                <a:off x="8329" y="3658"/>
                <a:ext cx="1592" cy="4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9365" y="2780"/>
              <a:ext cx="1423" cy="579"/>
              <a:chOff x="9922" y="1544"/>
              <a:chExt cx="1423" cy="579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9922" y="1544"/>
                <a:ext cx="794" cy="574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  <a:endParaRPr lang="zh-CN" alt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41" name="TextBox 19"/>
              <p:cNvSpPr txBox="1"/>
              <p:nvPr/>
            </p:nvSpPr>
            <p:spPr>
              <a:xfrm>
                <a:off x="10673" y="1641"/>
                <a:ext cx="67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0</a:t>
                </a:r>
                <a:endParaRPr lang="zh-CN" altLang="en-US" sz="14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3.5  Java</a:t>
            </a:r>
            <a:r>
              <a:rPr lang="zh-CN" altLang="zh-CN" dirty="0"/>
              <a:t>中的</a:t>
            </a:r>
            <a:r>
              <a:rPr lang="en-US" altLang="zh-CN" dirty="0"/>
              <a:t>for each</a:t>
            </a:r>
            <a:r>
              <a:rPr lang="zh-CN" altLang="zh-CN" dirty="0"/>
              <a:t>循环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74040" y="1538605"/>
            <a:ext cx="7886700" cy="4351655"/>
          </a:xfrm>
        </p:spPr>
        <p:txBody>
          <a:bodyPr/>
          <a:lstStyle/>
          <a:p>
            <a:r>
              <a:rPr lang="en-US" altLang="zh-CN" sz="2400" dirty="0"/>
              <a:t>Java SE 5.0</a:t>
            </a:r>
            <a:r>
              <a:rPr lang="zh-CN" altLang="zh-CN" sz="2400" dirty="0"/>
              <a:t>中增加了一种循环结构，可以用来更便捷地遍历数组中的每个元素，程序设计者不必为指定下标值而分心，称为</a:t>
            </a:r>
            <a:r>
              <a:rPr lang="en-US" altLang="zh-CN" sz="2800" b="1" dirty="0"/>
              <a:t>for each</a:t>
            </a:r>
            <a:r>
              <a:rPr lang="zh-CN" altLang="zh-CN" sz="2800" b="1" dirty="0"/>
              <a:t>循环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zh-CN" sz="2800" dirty="0"/>
              <a:t>语句格式</a:t>
            </a:r>
            <a:endParaRPr lang="zh-CN" altLang="zh-CN" sz="2800" dirty="0"/>
          </a:p>
          <a:p>
            <a:pPr marL="457200" lvl="1" indent="0">
              <a:buNone/>
            </a:pPr>
            <a:r>
              <a:rPr lang="en-US" altLang="zh-CN" sz="2400" dirty="0"/>
              <a:t>for(</a:t>
            </a:r>
            <a:r>
              <a:rPr lang="zh-CN" altLang="zh-CN" sz="2400" dirty="0"/>
              <a:t>数据类型</a:t>
            </a:r>
            <a:r>
              <a:rPr lang="en-US" altLang="zh-CN" sz="2400" dirty="0"/>
              <a:t>  </a:t>
            </a:r>
            <a:r>
              <a:rPr lang="zh-CN" altLang="zh-CN" sz="2400" dirty="0"/>
              <a:t>迭代变量</a:t>
            </a:r>
            <a:r>
              <a:rPr lang="en-US" altLang="zh-CN" sz="2400" dirty="0"/>
              <a:t>: </a:t>
            </a:r>
            <a:r>
              <a:rPr lang="zh-CN" altLang="zh-CN" sz="2400" dirty="0"/>
              <a:t>数组</a:t>
            </a:r>
            <a:r>
              <a:rPr lang="en-US" altLang="zh-CN" sz="2400" dirty="0"/>
              <a:t>){</a:t>
            </a:r>
            <a:endParaRPr lang="zh-CN" altLang="zh-CN" sz="2400" dirty="0"/>
          </a:p>
          <a:p>
            <a:pPr marL="457200" lvl="1" indent="0">
              <a:buNone/>
            </a:pPr>
            <a:r>
              <a:rPr lang="en-US" altLang="zh-CN" sz="2400" dirty="0"/>
              <a:t>        //</a:t>
            </a:r>
            <a:r>
              <a:rPr lang="zh-CN" altLang="zh-CN" sz="2400" dirty="0"/>
              <a:t>迭代变量即为依次访问的数组中的元素</a:t>
            </a:r>
            <a:endParaRPr lang="zh-CN" altLang="zh-CN" sz="2400" dirty="0"/>
          </a:p>
          <a:p>
            <a:pPr marL="457200" lvl="1" indent="0">
              <a:buNone/>
            </a:pPr>
            <a:r>
              <a:rPr lang="en-US" altLang="zh-CN" sz="2400" dirty="0"/>
              <a:t>}</a:t>
            </a:r>
            <a:endParaRPr lang="zh-CN" altLang="zh-CN" sz="2400" dirty="0"/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3.5  Java</a:t>
            </a:r>
            <a:r>
              <a:rPr lang="zh-CN" altLang="zh-CN" dirty="0"/>
              <a:t>中的</a:t>
            </a:r>
            <a:r>
              <a:rPr lang="en-US" altLang="zh-CN" dirty="0"/>
              <a:t>for each</a:t>
            </a:r>
            <a:r>
              <a:rPr lang="zh-CN" altLang="zh-CN" dirty="0"/>
              <a:t>循环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52805" y="1122680"/>
            <a:ext cx="8229600" cy="57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for each+一维数组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852586" y="1630318"/>
            <a:ext cx="4572000" cy="1322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CN" sz="2000" dirty="0" err="1"/>
              <a:t>int</a:t>
            </a:r>
            <a:r>
              <a:rPr lang="en-US" altLang="zh-CN" sz="2000" dirty="0"/>
              <a:t>[] array = new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[5]</a:t>
            </a:r>
            <a:r>
              <a:rPr lang="en-US" altLang="zh-CN" sz="2000" u="sng" dirty="0"/>
              <a:t>;</a:t>
            </a:r>
            <a:endParaRPr lang="zh-CN" altLang="zh-CN" sz="2000" dirty="0"/>
          </a:p>
          <a:p>
            <a:r>
              <a:rPr lang="en-US" altLang="zh-CN" sz="2000" dirty="0"/>
              <a:t>for(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element:array</a:t>
            </a:r>
            <a:r>
              <a:rPr lang="en-US" altLang="zh-CN" sz="2000" dirty="0"/>
              <a:t>){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System.</a:t>
            </a:r>
            <a:r>
              <a:rPr lang="en-US" altLang="zh-CN" sz="2000" i="1" dirty="0" err="1"/>
              <a:t>out</a:t>
            </a:r>
            <a:r>
              <a:rPr lang="en-US" altLang="zh-CN" sz="2000" dirty="0" err="1"/>
              <a:t>.print</a:t>
            </a:r>
            <a:r>
              <a:rPr lang="en-US" altLang="zh-CN" sz="2000" dirty="0"/>
              <a:t>(element+" ");</a:t>
            </a:r>
            <a:endParaRPr lang="zh-CN" altLang="zh-CN" sz="2000" dirty="0"/>
          </a:p>
          <a:p>
            <a:r>
              <a:rPr lang="en-US" altLang="zh-CN" sz="2000" dirty="0"/>
              <a:t>}</a:t>
            </a:r>
            <a:endParaRPr lang="zh-CN" altLang="zh-CN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852874" y="3138676"/>
            <a:ext cx="8229600" cy="5795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5905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665" indent="-228600" algn="l" rtl="0" eaLnBrk="1" latinLnBrk="0" hangingPunct="1">
              <a:spcBef>
                <a:spcPts val="325"/>
              </a:spcBef>
              <a:buClr>
                <a:schemeClr val="accent1"/>
              </a:buClr>
              <a:buFont typeface="Verdana" panose="020B0804030504040204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79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 panose="05020102010507070707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 panose="05020102010507070707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 panose="05020102010507070707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 panose="05020102010507070707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 panose="05020102010507070707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 panose="05020102010507070707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100" dirty="0"/>
              <a:t>for each+二维数组</a:t>
            </a:r>
            <a:endParaRPr lang="en-US" altLang="zh-CN" dirty="0"/>
          </a:p>
          <a:p>
            <a:pPr marL="0" indent="0">
              <a:buFont typeface="Wingdings 3" panose="05040102010807070707"/>
              <a:buNone/>
            </a:pPr>
            <a:endParaRPr lang="en-US" altLang="zh-CN" dirty="0"/>
          </a:p>
          <a:p>
            <a:pPr marL="0" indent="0">
              <a:buFont typeface="Wingdings 3" panose="05040102010807070707"/>
              <a:buNone/>
            </a:pPr>
            <a:endParaRPr lang="en-US" altLang="zh-CN" dirty="0"/>
          </a:p>
          <a:p>
            <a:pPr marL="0" indent="0">
              <a:buFont typeface="Wingdings 3" panose="05040102010807070707"/>
              <a:buNone/>
            </a:pP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876670" y="3722005"/>
            <a:ext cx="7871287" cy="23069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for(</a:t>
            </a:r>
            <a:r>
              <a:rPr lang="en-US" altLang="zh-CN" dirty="0" err="1"/>
              <a:t>int</a:t>
            </a:r>
            <a:r>
              <a:rPr lang="en-US" altLang="zh-CN" dirty="0"/>
              <a:t>[] rows: tri){  </a:t>
            </a:r>
            <a:endParaRPr lang="en-US" altLang="zh-CN" dirty="0"/>
          </a:p>
          <a:p>
            <a:r>
              <a:rPr lang="en-US" altLang="zh-CN" dirty="0"/>
              <a:t>	//</a:t>
            </a:r>
            <a:r>
              <a:rPr lang="zh-CN" altLang="zh-CN" dirty="0"/>
              <a:t>二维数组的每行是一维数组，迭代变量是一维数组元素类型</a:t>
            </a:r>
            <a:r>
              <a:rPr lang="en-US" altLang="zh-CN" dirty="0" err="1"/>
              <a:t>int</a:t>
            </a:r>
            <a:r>
              <a:rPr lang="en-US" altLang="zh-CN" dirty="0"/>
              <a:t>[]</a:t>
            </a:r>
            <a:endParaRPr lang="zh-CN" altLang="zh-CN" dirty="0"/>
          </a:p>
          <a:p>
            <a:r>
              <a:rPr lang="en-US" altLang="zh-CN" dirty="0"/>
              <a:t>	for(</a:t>
            </a:r>
            <a:r>
              <a:rPr lang="en-US" altLang="zh-CN" dirty="0" err="1"/>
              <a:t>int</a:t>
            </a:r>
            <a:r>
              <a:rPr lang="en-US" altLang="zh-CN" dirty="0"/>
              <a:t> element :rows){  </a:t>
            </a:r>
            <a:endParaRPr lang="en-US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对每行进行迭代，迭代的对象为一维数组元素</a:t>
            </a:r>
            <a:r>
              <a:rPr lang="en-US" altLang="zh-CN" dirty="0"/>
              <a:t>rows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System.</a:t>
            </a:r>
            <a:r>
              <a:rPr lang="en-US" altLang="zh-CN" i="1" dirty="0" err="1"/>
              <a:t>out</a:t>
            </a:r>
            <a:r>
              <a:rPr lang="en-US" altLang="zh-CN" dirty="0" err="1"/>
              <a:t>.printf</a:t>
            </a:r>
            <a:r>
              <a:rPr lang="en-US" altLang="zh-CN" dirty="0"/>
              <a:t>("%4s",element);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System.</a:t>
            </a:r>
            <a:r>
              <a:rPr lang="en-US" altLang="zh-CN" i="1" dirty="0" err="1"/>
              <a:t>out</a:t>
            </a:r>
            <a:r>
              <a:rPr lang="en-US" altLang="zh-CN" dirty="0" err="1"/>
              <a:t>.println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}</a:t>
            </a:r>
            <a:endParaRPr lang="zh-CN" altLang="zh-CN" dirty="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3.1 </a:t>
            </a:r>
            <a:r>
              <a:rPr lang="zh-CN" altLang="en-US" dirty="0"/>
              <a:t>声明数组 </a:t>
            </a:r>
            <a:endParaRPr lang="zh-CN" altLang="en-US" dirty="0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447800"/>
            <a:ext cx="8153400" cy="17653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/>
              <a:t>1. </a:t>
            </a:r>
            <a:r>
              <a:rPr lang="zh-CN" altLang="en-US" sz="2800" dirty="0"/>
              <a:t>声明数组格式</a:t>
            </a:r>
            <a:endParaRPr lang="zh-CN" altLang="en-US" sz="2800" dirty="0"/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2"/>
                </a:solidFill>
              </a:rPr>
              <a:t>    </a:t>
            </a:r>
            <a:r>
              <a:rPr lang="zh-CN" altLang="en-US" sz="2400" dirty="0">
                <a:solidFill>
                  <a:schemeClr val="tx2"/>
                </a:solidFill>
              </a:rPr>
              <a:t>数组元素类型</a:t>
            </a:r>
            <a:r>
              <a:rPr lang="en-US" altLang="zh-CN" sz="2400" dirty="0">
                <a:solidFill>
                  <a:schemeClr val="tx2"/>
                </a:solidFill>
              </a:rPr>
              <a:t>[] </a:t>
            </a:r>
            <a:r>
              <a:rPr lang="zh-CN" altLang="en-US" sz="2400" dirty="0">
                <a:solidFill>
                  <a:schemeClr val="tx2"/>
                </a:solidFill>
              </a:rPr>
              <a:t>数组名</a:t>
            </a:r>
            <a:r>
              <a:rPr lang="en-US" altLang="zh-CN" sz="2400" dirty="0">
                <a:solidFill>
                  <a:schemeClr val="tx2"/>
                </a:solidFill>
              </a:rPr>
              <a:t>;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/>
              <a:t>或</a:t>
            </a:r>
            <a:endParaRPr lang="zh-CN" altLang="en-US" sz="2400" dirty="0"/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	  </a:t>
            </a:r>
            <a:r>
              <a:rPr lang="zh-CN" altLang="en-US" sz="2400" dirty="0"/>
              <a:t>数组元素类型  数组名</a:t>
            </a:r>
            <a:r>
              <a:rPr lang="en-US" altLang="zh-CN" sz="2400" dirty="0"/>
              <a:t>[];</a:t>
            </a:r>
            <a:endParaRPr lang="en-US" altLang="zh-CN" sz="2800" dirty="0"/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684213" y="3563724"/>
            <a:ext cx="7772400" cy="4235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0" dirty="0">
                <a:latin typeface="Book Antiqua" panose="02040602050305030304" pitchFamily="18" charset="0"/>
              </a:rPr>
              <a:t>例如：</a:t>
            </a:r>
            <a:r>
              <a:rPr lang="en-US" altLang="zh-CN" sz="2400" b="0" dirty="0" err="1">
                <a:latin typeface="Book Antiqua" panose="02040602050305030304" pitchFamily="18" charset="0"/>
                <a:cs typeface="Times New Roman" panose="02020503050405090304" pitchFamily="18" charset="0"/>
              </a:rPr>
              <a:t>int</a:t>
            </a:r>
            <a:r>
              <a:rPr lang="en-US" altLang="zh-CN" sz="2400" b="0" dirty="0">
                <a:latin typeface="Book Antiqua" panose="02040602050305030304" pitchFamily="18" charset="0"/>
                <a:cs typeface="Times New Roman" panose="02020503050405090304" pitchFamily="18" charset="0"/>
              </a:rPr>
              <a:t>[]  </a:t>
            </a:r>
            <a:r>
              <a:rPr lang="en-US" altLang="zh-CN" sz="2400" b="0" dirty="0" err="1">
                <a:latin typeface="Book Antiqua" panose="02040602050305030304" pitchFamily="18" charset="0"/>
                <a:cs typeface="Times New Roman" panose="02020503050405090304" pitchFamily="18" charset="0"/>
              </a:rPr>
              <a:t>intArray</a:t>
            </a:r>
            <a:r>
              <a:rPr lang="en-US" altLang="zh-CN" sz="2400" b="0" dirty="0">
                <a:latin typeface="Book Antiqua" panose="02040602050305030304" pitchFamily="18" charset="0"/>
                <a:cs typeface="Times New Roman" panose="02020503050405090304" pitchFamily="18" charset="0"/>
              </a:rPr>
              <a:t>;</a:t>
            </a:r>
            <a:r>
              <a:rPr lang="en-US" altLang="zh-CN" sz="2400" b="0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endParaRPr lang="en-US" altLang="zh-CN" sz="2400" b="0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bldLvl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dirty="0"/>
              <a:t>练习题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8315" y="1232535"/>
            <a:ext cx="8153400" cy="2052955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400" dirty="0"/>
              <a:t>【题目】为了防止对网站的恶意注册，用户在注册时通常被要求输入网站提供的验证码。编写一个为网站生成验证码的程序，设验证码是</a:t>
            </a:r>
            <a:r>
              <a:rPr lang="nb-NO" altLang="zh-CN" sz="2400" dirty="0"/>
              <a:t>4</a:t>
            </a:r>
            <a:r>
              <a:rPr lang="zh-CN" altLang="zh-CN" sz="2400" dirty="0"/>
              <a:t>位，不能重复，验证码由数字和大小写字母组成，但为了避免混淆，不能包含</a:t>
            </a:r>
            <a:r>
              <a:rPr lang="nb-NO" altLang="zh-CN" sz="2400" dirty="0"/>
              <a:t>1</a:t>
            </a:r>
            <a:r>
              <a:rPr lang="zh-CN" altLang="zh-CN" sz="2400" dirty="0"/>
              <a:t>，</a:t>
            </a:r>
            <a:r>
              <a:rPr lang="nb-NO" altLang="zh-CN" sz="2400" dirty="0"/>
              <a:t>l</a:t>
            </a:r>
            <a:r>
              <a:rPr lang="zh-CN" altLang="zh-CN" sz="2400" dirty="0"/>
              <a:t>，</a:t>
            </a:r>
            <a:r>
              <a:rPr lang="nb-NO" altLang="zh-CN" sz="2400" dirty="0"/>
              <a:t>L</a:t>
            </a:r>
            <a:r>
              <a:rPr lang="zh-CN" altLang="zh-CN" sz="2400" dirty="0"/>
              <a:t>，</a:t>
            </a:r>
            <a:r>
              <a:rPr lang="nb-NO" altLang="zh-CN" sz="2400" dirty="0"/>
              <a:t>0</a:t>
            </a:r>
            <a:r>
              <a:rPr lang="zh-CN" altLang="zh-CN" sz="2400" dirty="0"/>
              <a:t>，</a:t>
            </a:r>
            <a:r>
              <a:rPr lang="nb-NO" altLang="zh-CN" sz="2400" dirty="0"/>
              <a:t>o</a:t>
            </a:r>
            <a:r>
              <a:rPr lang="zh-CN" altLang="zh-CN" sz="2400" dirty="0"/>
              <a:t>，</a:t>
            </a:r>
            <a:r>
              <a:rPr lang="nb-NO" altLang="zh-CN" sz="2400" dirty="0"/>
              <a:t>O</a:t>
            </a:r>
            <a:r>
              <a:rPr lang="zh-CN" altLang="zh-CN" sz="2400" dirty="0"/>
              <a:t>，</a:t>
            </a:r>
            <a:r>
              <a:rPr lang="nb-NO" altLang="zh-CN" sz="2400" dirty="0"/>
              <a:t>2</a:t>
            </a:r>
            <a:r>
              <a:rPr lang="zh-CN" altLang="zh-CN" sz="2400" dirty="0"/>
              <a:t>， </a:t>
            </a:r>
            <a:r>
              <a:rPr lang="nb-NO" altLang="zh-CN" sz="2400" dirty="0"/>
              <a:t>z</a:t>
            </a:r>
            <a:r>
              <a:rPr lang="zh-CN" altLang="zh-CN" sz="2400" dirty="0"/>
              <a:t>，</a:t>
            </a:r>
            <a:r>
              <a:rPr lang="nb-NO" altLang="zh-CN" sz="2400" dirty="0"/>
              <a:t>Z</a:t>
            </a:r>
            <a:r>
              <a:rPr lang="zh-CN" altLang="zh-CN" sz="2400" dirty="0"/>
              <a:t>， </a:t>
            </a:r>
            <a:r>
              <a:rPr lang="nb-NO" altLang="zh-CN" sz="2400" dirty="0"/>
              <a:t>9</a:t>
            </a:r>
            <a:r>
              <a:rPr lang="zh-CN" altLang="zh-CN" sz="2400" dirty="0"/>
              <a:t>，</a:t>
            </a:r>
            <a:r>
              <a:rPr lang="nb-NO" altLang="zh-CN" sz="2400" dirty="0"/>
              <a:t>g</a:t>
            </a:r>
            <a:r>
              <a:rPr lang="zh-CN" altLang="zh-CN" sz="2400" dirty="0"/>
              <a:t>。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95536" y="3492490"/>
            <a:ext cx="8568952" cy="2399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lt"/>
              </a:rPr>
              <a:t>char[] code = new char[]{'3','4','5','6','7','8','a','b','c','d','e','f','h','i','j','k','m','n','p','q','r','s','t','u','v','w','x','y','A','B','C','D','E','F','G','H','I','J','K','M','N','P','Q','R','S','T','U','V','W','X','Y'};</a:t>
            </a:r>
            <a:endParaRPr lang="en-US" altLang="zh-CN" sz="20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+mn-lt"/>
              </a:rPr>
              <a:t>boolean</a:t>
            </a:r>
            <a:r>
              <a:rPr lang="en-US" altLang="zh-CN" sz="2000" dirty="0">
                <a:latin typeface="+mn-lt"/>
              </a:rPr>
              <a:t>[] flag = new </a:t>
            </a:r>
            <a:r>
              <a:rPr lang="en-US" altLang="zh-CN" sz="2000" dirty="0" err="1">
                <a:latin typeface="+mn-lt"/>
              </a:rPr>
              <a:t>boolean</a:t>
            </a:r>
            <a:r>
              <a:rPr lang="en-US" altLang="zh-CN" sz="2000" dirty="0">
                <a:latin typeface="+mn-lt"/>
              </a:rPr>
              <a:t>[</a:t>
            </a:r>
            <a:r>
              <a:rPr lang="en-US" altLang="zh-CN" sz="2000" dirty="0" err="1">
                <a:latin typeface="+mn-lt"/>
              </a:rPr>
              <a:t>code.length</a:t>
            </a:r>
            <a:r>
              <a:rPr lang="en-US" altLang="zh-CN" sz="2000" dirty="0">
                <a:latin typeface="+mn-lt"/>
              </a:rPr>
              <a:t>];</a:t>
            </a:r>
            <a:endParaRPr lang="zh-CN" altLang="en-US" sz="2000" dirty="0">
              <a:latin typeface="+mn-lt"/>
            </a:endParaRP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3.6  Arrays</a:t>
            </a:r>
            <a:r>
              <a:rPr lang="zh-CN" altLang="zh-CN" dirty="0"/>
              <a:t>类</a:t>
            </a:r>
            <a:r>
              <a:rPr lang="en-US" altLang="zh-CN" dirty="0"/>
              <a:t>——</a:t>
            </a:r>
            <a:r>
              <a:rPr dirty="0"/>
              <a:t>集合工具类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5875" y="908685"/>
            <a:ext cx="8819515" cy="524637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Java.util.Arrays类使jdk提供的一个工具类，用来处理数组的各种方法，而且每个方法基本都是静态方法，可以直接通过类名调用。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3200" dirty="0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79520" y="2132330"/>
            <a:ext cx="4861560" cy="3921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83260" y="2276475"/>
            <a:ext cx="2927350" cy="103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/>
              <a:t>Java集合类</a:t>
            </a:r>
            <a:endParaRPr lang="zh-CN" altLang="en-US" sz="3200" b="1"/>
          </a:p>
          <a:p>
            <a:r>
              <a:rPr lang="zh-CN" altLang="en-US" sz="3200" b="1"/>
              <a:t>继承关系图</a:t>
            </a:r>
            <a:endParaRPr lang="zh-CN" altLang="en-US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562610" y="3860800"/>
            <a:ext cx="304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细虚线边框是接口</a:t>
            </a:r>
            <a:endParaRPr lang="zh-CN" altLang="en-US"/>
          </a:p>
          <a:p>
            <a:r>
              <a:rPr lang="zh-CN" altLang="en-US"/>
              <a:t>粗虚线边框是抽象类</a:t>
            </a:r>
            <a:endParaRPr lang="zh-CN" altLang="en-US"/>
          </a:p>
          <a:p>
            <a:r>
              <a:rPr lang="zh-CN" altLang="en-US"/>
              <a:t>实线是java类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FFDE3C9-8CDC-4B1C-8E62-FE3DF710AE28}" type="datetime5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3.6 </a:t>
            </a:r>
            <a:r>
              <a:rPr lang="en-US" altLang="zh-CN" dirty="0" err="1"/>
              <a:t>java.util.Arrays</a:t>
            </a:r>
            <a:r>
              <a:rPr lang="zh-CN" altLang="en-US" dirty="0"/>
              <a:t>数组工具类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18920"/>
            <a:ext cx="7484110" cy="44240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971599" y="3699032"/>
            <a:ext cx="1476000" cy="18902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47600" y="1970840"/>
            <a:ext cx="5652793" cy="36184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6100" y="1004570"/>
            <a:ext cx="3017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查询</a:t>
            </a:r>
            <a:r>
              <a:rPr lang="en-US" altLang="zh-CN"/>
              <a:t>API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17550" y="1753870"/>
            <a:ext cx="7886700" cy="435165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API</a:t>
            </a:r>
            <a:r>
              <a:rPr lang="zh-CN" altLang="zh-CN" sz="2000" dirty="0"/>
              <a:t>窗口分为三个窗格</a:t>
            </a:r>
            <a:endParaRPr lang="en-US" altLang="zh-CN" sz="2000" dirty="0"/>
          </a:p>
          <a:p>
            <a:pPr lvl="1"/>
            <a:r>
              <a:rPr lang="zh-CN" altLang="zh-CN" sz="1800" dirty="0"/>
              <a:t>左上方窗格</a:t>
            </a:r>
            <a:r>
              <a:rPr lang="zh-CN" altLang="en-US" sz="1800" dirty="0"/>
              <a:t>：</a:t>
            </a:r>
            <a:r>
              <a:rPr lang="zh-CN" altLang="zh-CN" sz="1800" dirty="0"/>
              <a:t>显示可以使用的所有包</a:t>
            </a:r>
            <a:endParaRPr lang="en-US" altLang="zh-CN" sz="1800" dirty="0"/>
          </a:p>
          <a:p>
            <a:pPr lvl="1"/>
            <a:r>
              <a:rPr lang="zh-CN" altLang="zh-CN" sz="1800" dirty="0"/>
              <a:t>左下窗格</a:t>
            </a:r>
            <a:r>
              <a:rPr lang="zh-CN" altLang="en-US" sz="1800" dirty="0"/>
              <a:t>：</a:t>
            </a:r>
            <a:r>
              <a:rPr lang="zh-CN" altLang="zh-CN" sz="1800" dirty="0"/>
              <a:t>列出所有的类。浏览单击左上窗格链接可以控制左下窗格中显示该包下所有的接口、类等</a:t>
            </a:r>
            <a:endParaRPr lang="en-US" altLang="zh-CN" sz="1800" dirty="0"/>
          </a:p>
          <a:p>
            <a:pPr lvl="1"/>
            <a:r>
              <a:rPr lang="zh-CN" altLang="en-US" sz="1800" dirty="0"/>
              <a:t>右侧窗格：</a:t>
            </a:r>
            <a:r>
              <a:rPr lang="zh-CN" altLang="zh-CN" sz="1800" dirty="0"/>
              <a:t>单击</a:t>
            </a:r>
            <a:r>
              <a:rPr lang="zh-CN" altLang="en-US" sz="1800" dirty="0"/>
              <a:t>左下窗格的</a:t>
            </a:r>
            <a:r>
              <a:rPr lang="zh-CN" altLang="zh-CN" sz="1800" dirty="0"/>
              <a:t>某一个类的链接后，这个类的</a:t>
            </a:r>
            <a:r>
              <a:rPr lang="en-US" altLang="zh-CN" sz="1800" dirty="0"/>
              <a:t>API</a:t>
            </a:r>
            <a:r>
              <a:rPr lang="zh-CN" altLang="zh-CN" sz="1800" dirty="0"/>
              <a:t>文档就会显示在右侧的大窗格中</a:t>
            </a:r>
            <a:endParaRPr lang="zh-CN" altLang="en-US" sz="1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FFDE3C9-8CDC-4B1C-8E62-FE3DF710AE28}" type="datetime5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3.6 </a:t>
            </a:r>
            <a:r>
              <a:rPr lang="en-US" altLang="zh-CN" dirty="0" err="1"/>
              <a:t>java.util.Arrays</a:t>
            </a:r>
            <a:r>
              <a:rPr lang="zh-CN" altLang="en-US" dirty="0"/>
              <a:t>数组工具类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FFDE3C9-8CDC-4B1C-8E62-FE3DF710AE28}" type="datetime5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3.6 </a:t>
            </a:r>
            <a:r>
              <a:rPr lang="en-US" altLang="zh-CN" dirty="0" err="1"/>
              <a:t>java.util.Arrays</a:t>
            </a:r>
            <a:r>
              <a:rPr lang="zh-CN" altLang="en-US" dirty="0"/>
              <a:t>数组工具类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" y="1039495"/>
            <a:ext cx="8413750" cy="49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899592" y="1916832"/>
            <a:ext cx="1548000" cy="172819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9592" y="3645026"/>
            <a:ext cx="1548000" cy="1782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48048" y="1916834"/>
            <a:ext cx="5976664" cy="35103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148080" y="1630045"/>
            <a:ext cx="8229600" cy="339407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查阅</a:t>
            </a:r>
            <a:r>
              <a:rPr lang="en-US" altLang="zh-CN" sz="2000" dirty="0" err="1"/>
              <a:t>java.util.Arrays</a:t>
            </a:r>
            <a:r>
              <a:rPr lang="zh-CN" altLang="en-US" sz="2000" dirty="0"/>
              <a:t>类的</a:t>
            </a:r>
            <a:r>
              <a:rPr lang="en-US" altLang="zh-CN" sz="2000" dirty="0"/>
              <a:t>API—sort()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Arrays</a:t>
            </a:r>
            <a:r>
              <a:rPr lang="zh-CN" altLang="zh-CN" sz="2000" dirty="0"/>
              <a:t>类中的排序方法使用的是优化的</a:t>
            </a:r>
            <a:r>
              <a:rPr lang="zh-CN" altLang="zh-CN" sz="2000" dirty="0">
                <a:solidFill>
                  <a:srgbClr val="FF0000"/>
                </a:solidFill>
              </a:rPr>
              <a:t>快速排序算法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FFDE3C9-8CDC-4B1C-8E62-FE3DF710AE28}" type="datetime5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3.6 </a:t>
            </a:r>
            <a:r>
              <a:rPr lang="en-US" altLang="zh-CN" dirty="0" err="1"/>
              <a:t>java.util.Arrays</a:t>
            </a:r>
            <a:r>
              <a:rPr lang="zh-CN" altLang="en-US" dirty="0"/>
              <a:t>数组工具类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32905" y="2686268"/>
            <a:ext cx="6101992" cy="30460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public static void main(String[] 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args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) {</a:t>
            </a:r>
            <a:endParaRPr lang="zh-CN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[] a = new 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[]{32, 32, 96, 10, 29, 55};	</a:t>
            </a:r>
            <a:endParaRPr lang="zh-CN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	</a:t>
            </a:r>
            <a:endParaRPr lang="zh-CN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 //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"[32, 32, 96, 10, 29, 55]"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形式打印输出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               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System.</a:t>
            </a:r>
            <a:r>
              <a:rPr lang="en-US" altLang="zh-CN" sz="1600" i="1" dirty="0" err="1">
                <a:latin typeface="微软雅黑" panose="020B0503020204020204" charset="-122"/>
                <a:ea typeface="微软雅黑" panose="020B0503020204020204" charset="-122"/>
              </a:rPr>
              <a:t>out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.println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Arrays.</a:t>
            </a:r>
            <a:r>
              <a:rPr lang="en-US" altLang="zh-CN" sz="1600" i="1" dirty="0" err="1">
                <a:latin typeface="微软雅黑" panose="020B0503020204020204" charset="-122"/>
                <a:ea typeface="微软雅黑" panose="020B0503020204020204" charset="-122"/>
              </a:rPr>
              <a:t>toString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(a));  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       			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              //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对数组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进行排序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Arrays.</a:t>
            </a:r>
            <a:r>
              <a:rPr lang="en-US" altLang="zh-CN" sz="1600" i="1" dirty="0" err="1">
                <a:latin typeface="微软雅黑" panose="020B0503020204020204" charset="-122"/>
                <a:ea typeface="微软雅黑" panose="020B0503020204020204" charset="-122"/>
              </a:rPr>
              <a:t>sort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(a); 		</a:t>
            </a:r>
            <a:endParaRPr lang="zh-CN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              //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打印输出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数组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System.</a:t>
            </a:r>
            <a:r>
              <a:rPr lang="en-US" altLang="zh-CN" sz="1600" i="1" dirty="0" err="1">
                <a:latin typeface="微软雅黑" panose="020B0503020204020204" charset="-122"/>
                <a:ea typeface="微软雅黑" panose="020B0503020204020204" charset="-122"/>
              </a:rPr>
              <a:t>out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.println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Arrays.</a:t>
            </a:r>
            <a:r>
              <a:rPr lang="en-US" altLang="zh-CN" sz="1600" i="1" dirty="0" err="1">
                <a:latin typeface="微软雅黑" panose="020B0503020204020204" charset="-122"/>
                <a:ea typeface="微软雅黑" panose="020B0503020204020204" charset="-122"/>
              </a:rPr>
              <a:t>toString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(a));  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zh-CN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861060" y="1630045"/>
            <a:ext cx="8229600" cy="1242060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查阅</a:t>
            </a:r>
            <a:r>
              <a:rPr lang="en-US" altLang="zh-CN" sz="2000" dirty="0" err="1"/>
              <a:t>java.util.Arrays</a:t>
            </a:r>
            <a:r>
              <a:rPr lang="zh-CN" altLang="en-US" sz="2000" dirty="0"/>
              <a:t>类的</a:t>
            </a:r>
            <a:r>
              <a:rPr lang="en-US" altLang="zh-CN" sz="2000" dirty="0"/>
              <a:t>API—</a:t>
            </a:r>
            <a:r>
              <a:rPr lang="en-US" altLang="zh-CN" sz="2000" dirty="0" err="1"/>
              <a:t>binarySearch</a:t>
            </a:r>
            <a:r>
              <a:rPr lang="en-US" altLang="zh-CN" sz="2000" dirty="0"/>
              <a:t>()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zh-CN" altLang="en-US" sz="2000" dirty="0"/>
              <a:t>折半查找要求</a:t>
            </a:r>
            <a:r>
              <a:rPr lang="zh-CN" altLang="zh-CN" sz="2000" dirty="0"/>
              <a:t>数组</a:t>
            </a:r>
            <a:r>
              <a:rPr lang="zh-CN" altLang="en-US" sz="2000" dirty="0"/>
              <a:t>有序</a:t>
            </a:r>
            <a:endParaRPr lang="zh-CN" altLang="en-US" sz="2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2FFDE3C9-8CDC-4B1C-8E62-FE3DF710AE28}" type="datetime5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3.6 </a:t>
            </a:r>
            <a:r>
              <a:rPr lang="en-US" altLang="zh-CN" dirty="0" err="1"/>
              <a:t>java.util.Arrays</a:t>
            </a:r>
            <a:r>
              <a:rPr lang="zh-CN" altLang="en-US" dirty="0"/>
              <a:t>数组工具类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87624" y="2780928"/>
            <a:ext cx="6696744" cy="23069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public static void main(String[] 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args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) {</a:t>
            </a:r>
            <a:endParaRPr lang="zh-CN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double[] 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myArray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= { 2.9, 3.4,1.9, 3.5 };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Arrays.sort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myArray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);  // {1.9, 2.9, 3.4, 3.5}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System.out.println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Arrays.binarySearch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myArray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, 3.5)); 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System.out.println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Arrays.binarySearch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(myArray,10));</a:t>
            </a:r>
            <a:endParaRPr lang="zh-CN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zh-CN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04913" y="393566"/>
            <a:ext cx="6482886" cy="381635"/>
          </a:xfrm>
        </p:spPr>
        <p:txBody>
          <a:bodyPr/>
          <a:lstStyle/>
          <a:p>
            <a:r>
              <a:rPr lang="en-US" altLang="zh-CN"/>
              <a:t>sort</a:t>
            </a:r>
            <a:r>
              <a:t>（）方法</a:t>
            </a:r>
            <a:r>
              <a:rPr lang="en-US" altLang="zh-CN"/>
              <a:t>--</a:t>
            </a:r>
            <a:r>
              <a:t>升序排序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1096645"/>
            <a:ext cx="8085455" cy="1601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44" y="2995687"/>
            <a:ext cx="5609524" cy="28476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04913" y="393566"/>
            <a:ext cx="6482886" cy="381635"/>
          </a:xfrm>
        </p:spPr>
        <p:txBody>
          <a:bodyPr/>
          <a:lstStyle/>
          <a:p>
            <a:r>
              <a:rPr lang="en-US" altLang="zh-CN"/>
              <a:t>toString</a:t>
            </a:r>
            <a:r>
              <a:t>（）方法</a:t>
            </a:r>
            <a:r>
              <a:rPr lang="en-US" altLang="zh-CN"/>
              <a:t>--将数组转换成String类型输出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1088390"/>
            <a:ext cx="7687310" cy="2005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13" y="2339355"/>
            <a:ext cx="5942857" cy="32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05" y="5254442"/>
            <a:ext cx="4032448" cy="8961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393566"/>
            <a:ext cx="6482886" cy="381635"/>
          </a:xfrm>
        </p:spPr>
        <p:txBody>
          <a:bodyPr/>
          <a:lstStyle/>
          <a:p>
            <a:r>
              <a:rPr lang="en-US" altLang="zh-CN"/>
              <a:t>binarySearch</a:t>
            </a:r>
            <a:r>
              <a:t>（）方法</a:t>
            </a:r>
            <a:r>
              <a:rPr lang="en-US" altLang="zh-CN"/>
              <a:t>--</a:t>
            </a:r>
            <a:r>
              <a:rPr dirty="0">
                <a:sym typeface="+mn-ea"/>
              </a:rPr>
              <a:t>折半查找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981710"/>
            <a:ext cx="6640195" cy="2134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3221355"/>
            <a:ext cx="3758565" cy="2879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6" y="4295750"/>
            <a:ext cx="3068078" cy="111827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3.2  </a:t>
            </a:r>
            <a:r>
              <a:rPr lang="zh-CN" altLang="zh-CN" dirty="0"/>
              <a:t>创建数组对象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02920" y="1447800"/>
            <a:ext cx="8641080" cy="4724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/>
              <a:t>new</a:t>
            </a:r>
            <a:r>
              <a:rPr lang="zh-CN" altLang="zh-CN" dirty="0"/>
              <a:t>关键字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zh-CN" dirty="0"/>
              <a:t>数组引用名</a:t>
            </a:r>
            <a:r>
              <a:rPr lang="en-US" altLang="zh-CN" dirty="0"/>
              <a:t> = new  </a:t>
            </a:r>
            <a:r>
              <a:rPr lang="zh-CN" altLang="zh-CN" dirty="0"/>
              <a:t>数组元素类型</a:t>
            </a:r>
            <a:r>
              <a:rPr lang="en-US" altLang="zh-CN" dirty="0"/>
              <a:t>[</a:t>
            </a:r>
            <a:r>
              <a:rPr lang="zh-CN" altLang="zh-CN" dirty="0"/>
              <a:t>数组元素个数</a:t>
            </a:r>
            <a:r>
              <a:rPr lang="en-US" altLang="zh-CN" dirty="0"/>
              <a:t>];</a:t>
            </a: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Rectangle 1029"/>
          <p:cNvSpPr>
            <a:spLocks noChangeArrowheads="1"/>
          </p:cNvSpPr>
          <p:nvPr/>
        </p:nvSpPr>
        <p:spPr bwMode="auto">
          <a:xfrm>
            <a:off x="609228" y="2708920"/>
            <a:ext cx="8077200" cy="829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CN" sz="2400" b="0" dirty="0">
                <a:latin typeface="Book Antiqua" panose="02040602050305030304" pitchFamily="18" charset="0"/>
                <a:cs typeface="Times New Roman" panose="02020503050405090304" pitchFamily="18" charset="0"/>
              </a:rPr>
              <a:t>int[]  </a:t>
            </a:r>
            <a:r>
              <a:rPr lang="en-US" altLang="zh-CN" sz="2400" dirty="0">
                <a:latin typeface="Book Antiqua" panose="02040602050305030304" pitchFamily="18" charset="0"/>
                <a:cs typeface="Times New Roman" panose="02020503050405090304" pitchFamily="18" charset="0"/>
              </a:rPr>
              <a:t>a</a:t>
            </a:r>
            <a:r>
              <a:rPr lang="en-US" altLang="zh-CN" sz="2400" b="0" dirty="0">
                <a:latin typeface="Book Antiqua" panose="02040602050305030304" pitchFamily="18" charset="0"/>
                <a:cs typeface="Times New Roman" panose="02020503050405090304" pitchFamily="18" charset="0"/>
              </a:rPr>
              <a:t>rray;</a:t>
            </a:r>
            <a:endParaRPr lang="en-US" altLang="zh-CN" sz="2400" b="0" dirty="0">
              <a:latin typeface="Book Antiqua" panose="02040602050305030304" pitchFamily="18" charset="0"/>
              <a:cs typeface="Times New Roman" panose="02020503050405090304" pitchFamily="18" charset="0"/>
            </a:endParaRPr>
          </a:p>
          <a:p>
            <a:pPr eaLnBrk="0" hangingPunct="0"/>
            <a:r>
              <a:rPr lang="en-US" altLang="zh-CN" sz="2400" b="0" dirty="0">
                <a:latin typeface="Book Antiqua" panose="02040602050305030304" pitchFamily="18" charset="0"/>
              </a:rPr>
              <a:t>array = new  int [5] ;</a:t>
            </a:r>
            <a:endParaRPr lang="en-US" altLang="zh-CN" sz="2400" b="0" dirty="0">
              <a:latin typeface="Book Antiqua" panose="0204060205030503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04456"/>
            <a:ext cx="467799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04913" y="370388"/>
            <a:ext cx="6482886" cy="42799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1477010"/>
            <a:ext cx="7563485" cy="31280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20975" y="5334000"/>
            <a:ext cx="3285490" cy="458470"/>
            <a:chOff x="3685" y="6313"/>
            <a:chExt cx="5174" cy="72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" y="6468"/>
              <a:ext cx="5174" cy="46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478" y="6313"/>
              <a:ext cx="3062" cy="72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204913" y="370388"/>
            <a:ext cx="6482886" cy="42799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280" y="976670"/>
            <a:ext cx="6295238" cy="3980952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71550" y="5415915"/>
            <a:ext cx="3285490" cy="458470"/>
            <a:chOff x="1530" y="7399"/>
            <a:chExt cx="5174" cy="7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" y="7555"/>
              <a:ext cx="5174" cy="46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324" y="7399"/>
              <a:ext cx="3062" cy="72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25" y="4957236"/>
            <a:ext cx="4057143" cy="110476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645795" y="1825625"/>
            <a:ext cx="7886700" cy="4351655"/>
          </a:xfrm>
        </p:spPr>
        <p:txBody>
          <a:bodyPr/>
          <a:lstStyle/>
          <a:p>
            <a:r>
              <a:rPr lang="en-US" altLang="zh-CN" dirty="0"/>
              <a:t>Arrays</a:t>
            </a:r>
            <a:r>
              <a:rPr lang="zh-CN" altLang="zh-CN" dirty="0"/>
              <a:t>类中的排序方法使用的是优化的</a:t>
            </a:r>
            <a:r>
              <a:rPr lang="zh-CN" altLang="zh-CN" dirty="0">
                <a:solidFill>
                  <a:srgbClr val="FF0000"/>
                </a:solidFill>
              </a:rPr>
              <a:t>快速排序算法</a:t>
            </a:r>
            <a:r>
              <a:rPr lang="zh-CN" altLang="zh-CN" dirty="0"/>
              <a:t>。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sort</a:t>
            </a:r>
            <a:r>
              <a:rPr lang="zh-CN" altLang="zh-CN" dirty="0"/>
              <a:t>方法是</a:t>
            </a:r>
            <a:r>
              <a:rPr lang="en-US" altLang="zh-CN" dirty="0"/>
              <a:t>Arrays</a:t>
            </a:r>
            <a:r>
              <a:rPr lang="zh-CN" altLang="zh-CN" dirty="0"/>
              <a:t>类中的静态方法</a:t>
            </a:r>
            <a:r>
              <a:rPr lang="zh-CN" altLang="en-US" dirty="0"/>
              <a:t>，</a:t>
            </a:r>
            <a:r>
              <a:rPr lang="zh-CN" altLang="zh-CN" dirty="0"/>
              <a:t>可以通过类直接进行调用</a:t>
            </a:r>
            <a:endParaRPr lang="en-US" altLang="zh-CN" dirty="0"/>
          </a:p>
          <a:p>
            <a:r>
              <a:rPr lang="en-US" altLang="zh-CN" dirty="0"/>
              <a:t>sort</a:t>
            </a:r>
            <a:r>
              <a:rPr lang="zh-CN" altLang="zh-CN" dirty="0"/>
              <a:t>方法有各种参数类型的重载版本，可以实现对各种数据类型数组的排序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/>
              <a:t>3.6.1  sort()</a:t>
            </a:r>
            <a:r>
              <a:rPr lang="zh-CN" altLang="zh-CN" sz="4400" dirty="0"/>
              <a:t>方法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58775" y="1481455"/>
            <a:ext cx="8229600" cy="723265"/>
          </a:xfrm>
        </p:spPr>
        <p:txBody>
          <a:bodyPr>
            <a:normAutofit/>
          </a:bodyPr>
          <a:lstStyle/>
          <a:p>
            <a:pPr marL="109855" indent="0">
              <a:buNone/>
            </a:pPr>
            <a:r>
              <a:rPr lang="zh-CN" altLang="zh-CN" sz="2800" dirty="0"/>
              <a:t>【例</a:t>
            </a:r>
            <a:r>
              <a:rPr lang="en-US" altLang="zh-CN" sz="2800" dirty="0"/>
              <a:t>3-7</a:t>
            </a:r>
            <a:r>
              <a:rPr lang="zh-CN" altLang="zh-CN" sz="2800" dirty="0"/>
              <a:t>】利用</a:t>
            </a:r>
            <a:r>
              <a:rPr lang="en-US" altLang="zh-CN" sz="2800" dirty="0"/>
              <a:t>Arrays</a:t>
            </a:r>
            <a:r>
              <a:rPr lang="zh-CN" altLang="zh-CN" sz="2800" dirty="0"/>
              <a:t>类对</a:t>
            </a:r>
            <a:r>
              <a:rPr lang="en-US" altLang="zh-CN" sz="2800" dirty="0" err="1"/>
              <a:t>int</a:t>
            </a:r>
            <a:r>
              <a:rPr lang="zh-CN" altLang="zh-CN" sz="2800" dirty="0"/>
              <a:t>型数组进行排序。</a:t>
            </a:r>
            <a:endParaRPr lang="zh-CN" altLang="zh-CN" sz="2800" dirty="0"/>
          </a:p>
          <a:p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4913" y="261803"/>
            <a:ext cx="6482886" cy="645160"/>
          </a:xfrm>
        </p:spPr>
        <p:txBody>
          <a:bodyPr/>
          <a:lstStyle/>
          <a:p>
            <a:r>
              <a:rPr lang="en-US" altLang="zh-CN" sz="4000" dirty="0"/>
              <a:t>3.6.1  sort()</a:t>
            </a:r>
            <a:r>
              <a:rPr lang="zh-CN" altLang="zh-CN" sz="4000" dirty="0"/>
              <a:t>方法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5576" y="2204864"/>
            <a:ext cx="7848872" cy="31381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/>
              <a:t>public</a:t>
            </a:r>
            <a:r>
              <a:rPr lang="en-US" altLang="zh-CN" dirty="0"/>
              <a:t> </a:t>
            </a:r>
            <a:r>
              <a:rPr lang="en-US" altLang="zh-CN" b="1" dirty="0"/>
              <a:t>static</a:t>
            </a:r>
            <a:r>
              <a:rPr lang="en-US" altLang="zh-CN" dirty="0"/>
              <a:t> </a:t>
            </a:r>
            <a:r>
              <a:rPr lang="en-US" altLang="zh-CN" b="1" dirty="0"/>
              <a:t>void</a:t>
            </a:r>
            <a:r>
              <a:rPr lang="en-US" altLang="zh-CN" dirty="0"/>
              <a:t> main(String[]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b="1" dirty="0" err="1"/>
              <a:t>int</a:t>
            </a:r>
            <a:r>
              <a:rPr lang="en-US" altLang="zh-CN" dirty="0"/>
              <a:t>[] a = </a:t>
            </a:r>
            <a:r>
              <a:rPr lang="en-US" altLang="zh-CN" b="1" dirty="0"/>
              <a:t>new</a:t>
            </a:r>
            <a:r>
              <a:rPr lang="en-US" altLang="zh-CN" dirty="0"/>
              <a:t> </a:t>
            </a:r>
            <a:r>
              <a:rPr lang="en-US" altLang="zh-CN" b="1" dirty="0" err="1"/>
              <a:t>int</a:t>
            </a:r>
            <a:r>
              <a:rPr lang="en-US" altLang="zh-CN" dirty="0"/>
              <a:t>[]{32, 32, 96, 10, 29, 55};	</a:t>
            </a:r>
            <a:endParaRPr lang="zh-CN" altLang="zh-CN" dirty="0"/>
          </a:p>
          <a:p>
            <a:r>
              <a:rPr lang="en-US" altLang="zh-CN" dirty="0"/>
              <a:t>		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System.</a:t>
            </a:r>
            <a:r>
              <a:rPr lang="en-US" altLang="zh-CN" i="1" dirty="0" err="1"/>
              <a:t>out</a:t>
            </a:r>
            <a:r>
              <a:rPr lang="en-US" altLang="zh-CN" dirty="0" err="1"/>
              <a:t>.println</a:t>
            </a:r>
            <a:r>
              <a:rPr lang="en-US" altLang="zh-CN" dirty="0"/>
              <a:t>(</a:t>
            </a:r>
            <a:r>
              <a:rPr lang="en-US" altLang="zh-CN" dirty="0" err="1"/>
              <a:t>Arrays.</a:t>
            </a:r>
            <a:r>
              <a:rPr lang="en-US" altLang="zh-CN" i="1" dirty="0" err="1"/>
              <a:t>toString</a:t>
            </a:r>
            <a:r>
              <a:rPr lang="en-US" altLang="zh-CN" dirty="0"/>
              <a:t>(a));  </a:t>
            </a:r>
            <a:endParaRPr lang="en-US" altLang="zh-CN" dirty="0"/>
          </a:p>
          <a:p>
            <a:r>
              <a:rPr lang="en-US" altLang="zh-CN" dirty="0"/>
              <a:t>        	//</a:t>
            </a:r>
            <a:r>
              <a:rPr lang="zh-CN" altLang="zh-CN" dirty="0"/>
              <a:t>以</a:t>
            </a:r>
            <a:r>
              <a:rPr lang="en-US" altLang="zh-CN" dirty="0"/>
              <a:t>"[32, 32, 96, 10, 29, 55]"</a:t>
            </a:r>
            <a:r>
              <a:rPr lang="zh-CN" altLang="zh-CN" dirty="0"/>
              <a:t>形式打印输出</a:t>
            </a:r>
            <a:r>
              <a:rPr lang="en-US" altLang="zh-CN" dirty="0"/>
              <a:t>		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Arrays.</a:t>
            </a:r>
            <a:r>
              <a:rPr lang="en-US" altLang="zh-CN" i="1" dirty="0" err="1"/>
              <a:t>sort</a:t>
            </a:r>
            <a:r>
              <a:rPr lang="en-US" altLang="zh-CN" dirty="0"/>
              <a:t>(a);   //</a:t>
            </a:r>
            <a:r>
              <a:rPr lang="zh-CN" altLang="zh-CN" dirty="0"/>
              <a:t>对数组</a:t>
            </a:r>
            <a:r>
              <a:rPr lang="en-US" altLang="zh-CN" dirty="0"/>
              <a:t>a</a:t>
            </a:r>
            <a:r>
              <a:rPr lang="zh-CN" altLang="zh-CN" dirty="0"/>
              <a:t>进行快速排序</a:t>
            </a:r>
            <a:r>
              <a:rPr lang="en-US" altLang="zh-CN" dirty="0"/>
              <a:t>		</a:t>
            </a:r>
            <a:endParaRPr lang="zh-CN" altLang="zh-CN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System.</a:t>
            </a:r>
            <a:r>
              <a:rPr lang="en-US" altLang="zh-CN" i="1" dirty="0" err="1"/>
              <a:t>out</a:t>
            </a:r>
            <a:r>
              <a:rPr lang="en-US" altLang="zh-CN" dirty="0" err="1"/>
              <a:t>.println</a:t>
            </a:r>
            <a:r>
              <a:rPr lang="en-US" altLang="zh-CN" dirty="0"/>
              <a:t>(</a:t>
            </a:r>
            <a:r>
              <a:rPr lang="en-US" altLang="zh-CN" dirty="0" err="1"/>
              <a:t>Arrays.</a:t>
            </a:r>
            <a:r>
              <a:rPr lang="en-US" altLang="zh-CN" i="1" dirty="0" err="1"/>
              <a:t>toString</a:t>
            </a:r>
            <a:r>
              <a:rPr lang="en-US" altLang="zh-CN" dirty="0"/>
              <a:t>(a));  </a:t>
            </a:r>
            <a:endParaRPr lang="en-US" altLang="zh-CN" dirty="0"/>
          </a:p>
          <a:p>
            <a:r>
              <a:rPr lang="en-US" altLang="zh-CN" dirty="0"/>
              <a:t>	//</a:t>
            </a:r>
            <a:r>
              <a:rPr lang="zh-CN" altLang="zh-CN" dirty="0"/>
              <a:t>以</a:t>
            </a:r>
            <a:r>
              <a:rPr lang="en-US" altLang="zh-CN" dirty="0"/>
              <a:t>"[10, 29, 32, 32, 55, 96]"</a:t>
            </a:r>
            <a:r>
              <a:rPr lang="zh-CN" altLang="zh-CN" dirty="0"/>
              <a:t>形式打印输出</a:t>
            </a:r>
            <a:endParaRPr lang="zh-CN" altLang="zh-CN" dirty="0"/>
          </a:p>
          <a:p>
            <a:r>
              <a:rPr lang="en-US" altLang="zh-CN" dirty="0"/>
              <a:t>}</a:t>
            </a:r>
            <a:endParaRPr lang="zh-CN" altLang="zh-CN" dirty="0"/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619760" y="1339850"/>
            <a:ext cx="7886700" cy="4351655"/>
          </a:xfrm>
        </p:spPr>
        <p:txBody>
          <a:bodyPr/>
          <a:lstStyle/>
          <a:p>
            <a:r>
              <a:rPr lang="en-US" altLang="zh-CN" dirty="0"/>
              <a:t>Arrays</a:t>
            </a:r>
            <a:r>
              <a:rPr lang="zh-CN" altLang="zh-CN" dirty="0"/>
              <a:t>类中的</a:t>
            </a:r>
            <a:r>
              <a:rPr lang="en-US" altLang="zh-CN" dirty="0" err="1"/>
              <a:t>copyOf</a:t>
            </a:r>
            <a:r>
              <a:rPr lang="zh-CN" altLang="zh-CN" dirty="0"/>
              <a:t>方法能够实现数组的复制，两种格式：</a:t>
            </a:r>
            <a:endParaRPr lang="zh-CN" altLang="zh-CN" dirty="0"/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type  </a:t>
            </a:r>
            <a:r>
              <a:rPr lang="en-US" altLang="zh-CN" i="1" dirty="0" err="1">
                <a:solidFill>
                  <a:srgbClr val="FF0000"/>
                </a:solidFill>
              </a:rPr>
              <a:t>copyOf</a:t>
            </a:r>
            <a:r>
              <a:rPr lang="en-US" altLang="zh-CN" i="1" dirty="0">
                <a:solidFill>
                  <a:srgbClr val="FF0000"/>
                </a:solidFill>
              </a:rPr>
              <a:t>(type[] a, </a:t>
            </a:r>
            <a:r>
              <a:rPr lang="en-US" altLang="zh-CN" i="1" dirty="0" err="1">
                <a:solidFill>
                  <a:srgbClr val="FF0000"/>
                </a:solidFill>
              </a:rPr>
              <a:t>int</a:t>
            </a:r>
            <a:r>
              <a:rPr lang="en-US" altLang="zh-CN" i="1" dirty="0">
                <a:solidFill>
                  <a:srgbClr val="FF0000"/>
                </a:solidFill>
              </a:rPr>
              <a:t> length)</a:t>
            </a:r>
            <a:endParaRPr lang="zh-CN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type  </a:t>
            </a:r>
            <a:r>
              <a:rPr lang="en-US" altLang="zh-CN" i="1" dirty="0" err="1">
                <a:solidFill>
                  <a:srgbClr val="FF0000"/>
                </a:solidFill>
              </a:rPr>
              <a:t>copyOf</a:t>
            </a:r>
            <a:r>
              <a:rPr lang="en-US" altLang="zh-CN" i="1" dirty="0">
                <a:solidFill>
                  <a:srgbClr val="FF0000"/>
                </a:solidFill>
              </a:rPr>
              <a:t>(type[] a, </a:t>
            </a:r>
            <a:r>
              <a:rPr lang="en-US" altLang="zh-CN" i="1" dirty="0" err="1">
                <a:solidFill>
                  <a:srgbClr val="FF0000"/>
                </a:solidFill>
              </a:rPr>
              <a:t>int</a:t>
            </a:r>
            <a:r>
              <a:rPr lang="en-US" altLang="zh-CN" i="1" dirty="0">
                <a:solidFill>
                  <a:srgbClr val="FF0000"/>
                </a:solidFill>
              </a:rPr>
              <a:t> start, </a:t>
            </a:r>
            <a:r>
              <a:rPr lang="en-US" altLang="zh-CN" i="1" dirty="0" err="1">
                <a:solidFill>
                  <a:srgbClr val="FF0000"/>
                </a:solidFill>
              </a:rPr>
              <a:t>int</a:t>
            </a:r>
            <a:r>
              <a:rPr lang="en-US" altLang="zh-CN" i="1" dirty="0">
                <a:solidFill>
                  <a:srgbClr val="FF0000"/>
                </a:solidFill>
              </a:rPr>
              <a:t> end)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lvl="1"/>
            <a:r>
              <a:rPr lang="en-US" altLang="zh-CN" dirty="0" err="1"/>
              <a:t>copyOf</a:t>
            </a:r>
            <a:r>
              <a:rPr lang="zh-CN" altLang="zh-CN" dirty="0"/>
              <a:t>实现的复制，已经使目标数组脱离了源数组，即复制得到一个新的数组对象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/>
              <a:t>3.6.2  </a:t>
            </a:r>
            <a:r>
              <a:rPr lang="en-US" altLang="zh-CN" sz="4400" dirty="0" err="1"/>
              <a:t>copyOf</a:t>
            </a:r>
            <a:r>
              <a:rPr lang="en-US" altLang="zh-CN" sz="4400" dirty="0"/>
              <a:t>()</a:t>
            </a:r>
            <a:r>
              <a:rPr lang="zh-CN" altLang="zh-CN" sz="4400" dirty="0"/>
              <a:t>方法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3760837"/>
            <a:ext cx="551871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3.7  </a:t>
            </a:r>
            <a:r>
              <a:rPr lang="zh-CN" altLang="zh-CN" dirty="0"/>
              <a:t>综合实践</a:t>
            </a:r>
            <a:r>
              <a:rPr lang="en-US" altLang="zh-CN" dirty="0"/>
              <a:t>—</a:t>
            </a:r>
            <a:r>
              <a:rPr lang="zh-CN" altLang="zh-CN" dirty="0"/>
              <a:t>学生成绩查询系统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90" y="1095375"/>
            <a:ext cx="31940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95605" y="1978025"/>
            <a:ext cx="42100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、输入学生姓名以及课程名称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、输入每个学生每门课程的成绩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、计算每门课程学生的平均成绩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、查询某个学生某门课程的成绩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、按照某门课程的成绩排序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、退出系统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、需要判断课程或者学生是否存在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3.7.1  </a:t>
            </a:r>
            <a:r>
              <a:rPr lang="zh-CN" altLang="zh-CN" dirty="0"/>
              <a:t>查询系统的数据结构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32105" y="1195705"/>
            <a:ext cx="8229600" cy="29559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Calibri" charset="0"/>
                <a:cs typeface="Calibri" charset="0"/>
              </a:rPr>
              <a:t>final</a:t>
            </a:r>
            <a:r>
              <a:rPr lang="en-US" altLang="zh-CN" sz="2000" dirty="0">
                <a:latin typeface="Calibri" charset="0"/>
                <a:cs typeface="Calibri" charset="0"/>
              </a:rPr>
              <a:t> </a:t>
            </a:r>
            <a:r>
              <a:rPr lang="en-US" altLang="zh-CN" sz="2000" b="1" dirty="0" err="1">
                <a:latin typeface="Calibri" charset="0"/>
                <a:cs typeface="Calibri" charset="0"/>
              </a:rPr>
              <a:t>int</a:t>
            </a:r>
            <a:r>
              <a:rPr lang="en-US" altLang="zh-CN" sz="2000" dirty="0">
                <a:latin typeface="Calibri" charset="0"/>
                <a:cs typeface="Calibri" charset="0"/>
              </a:rPr>
              <a:t> STUDENT_NUM=6;</a:t>
            </a:r>
            <a:endParaRPr lang="zh-CN" altLang="zh-CN" sz="2000" dirty="0"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Calibri" charset="0"/>
                <a:cs typeface="Calibri" charset="0"/>
              </a:rPr>
              <a:t>final</a:t>
            </a:r>
            <a:r>
              <a:rPr lang="en-US" altLang="zh-CN" sz="2000" dirty="0">
                <a:latin typeface="Calibri" charset="0"/>
                <a:cs typeface="Calibri" charset="0"/>
              </a:rPr>
              <a:t> </a:t>
            </a:r>
            <a:r>
              <a:rPr lang="en-US" altLang="zh-CN" sz="2000" b="1" dirty="0" err="1">
                <a:latin typeface="Calibri" charset="0"/>
                <a:cs typeface="Calibri" charset="0"/>
              </a:rPr>
              <a:t>int</a:t>
            </a:r>
            <a:r>
              <a:rPr lang="en-US" altLang="zh-CN" sz="2000" dirty="0">
                <a:latin typeface="Calibri" charset="0"/>
                <a:cs typeface="Calibri" charset="0"/>
              </a:rPr>
              <a:t> COURSE_NUM=5;</a:t>
            </a:r>
            <a:endParaRPr lang="zh-CN" altLang="zh-CN" sz="2000" dirty="0"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Calibri" charset="0"/>
                <a:cs typeface="Calibri" charset="0"/>
              </a:rPr>
              <a:t>static</a:t>
            </a:r>
            <a:r>
              <a:rPr lang="en-US" altLang="zh-CN" sz="2000" dirty="0">
                <a:latin typeface="Calibri" charset="0"/>
                <a:cs typeface="Calibri" charset="0"/>
              </a:rPr>
              <a:t> String[] students=</a:t>
            </a:r>
            <a:endParaRPr lang="en-US" altLang="zh-CN" sz="2000" dirty="0"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Calibri" charset="0"/>
                <a:cs typeface="Calibri" charset="0"/>
              </a:rPr>
              <a:t>                {"</a:t>
            </a:r>
            <a:r>
              <a:rPr lang="en-US" altLang="zh-CN" sz="2000" dirty="0" err="1">
                <a:latin typeface="Calibri" charset="0"/>
                <a:cs typeface="Calibri" charset="0"/>
              </a:rPr>
              <a:t>zhang</a:t>
            </a:r>
            <a:r>
              <a:rPr lang="en-US" altLang="zh-CN" sz="2000" dirty="0">
                <a:latin typeface="Calibri" charset="0"/>
                <a:cs typeface="Calibri" charset="0"/>
              </a:rPr>
              <a:t>","</a:t>
            </a:r>
            <a:r>
              <a:rPr lang="en-US" altLang="zh-CN" sz="2000" dirty="0" err="1">
                <a:latin typeface="Calibri" charset="0"/>
                <a:cs typeface="Calibri" charset="0"/>
              </a:rPr>
              <a:t>wang</a:t>
            </a:r>
            <a:r>
              <a:rPr lang="en-US" altLang="zh-CN" sz="2000" dirty="0">
                <a:latin typeface="Calibri" charset="0"/>
                <a:cs typeface="Calibri" charset="0"/>
              </a:rPr>
              <a:t>","li","</a:t>
            </a:r>
            <a:r>
              <a:rPr lang="en-US" altLang="zh-CN" sz="2000" dirty="0" err="1">
                <a:latin typeface="Calibri" charset="0"/>
                <a:cs typeface="Calibri" charset="0"/>
              </a:rPr>
              <a:t>zhao</a:t>
            </a:r>
            <a:r>
              <a:rPr lang="en-US" altLang="zh-CN" sz="2000" dirty="0">
                <a:latin typeface="Calibri" charset="0"/>
                <a:cs typeface="Calibri" charset="0"/>
              </a:rPr>
              <a:t>","</a:t>
            </a:r>
            <a:r>
              <a:rPr lang="en-US" altLang="zh-CN" sz="2000" dirty="0" err="1">
                <a:latin typeface="Calibri" charset="0"/>
                <a:cs typeface="Calibri" charset="0"/>
              </a:rPr>
              <a:t>liu</a:t>
            </a:r>
            <a:r>
              <a:rPr lang="en-US" altLang="zh-CN" sz="2000" dirty="0">
                <a:latin typeface="Calibri" charset="0"/>
                <a:cs typeface="Calibri" charset="0"/>
              </a:rPr>
              <a:t>","song"};</a:t>
            </a:r>
            <a:endParaRPr lang="zh-CN" altLang="zh-CN" sz="2000" dirty="0"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Calibri" charset="0"/>
                <a:cs typeface="Calibri" charset="0"/>
              </a:rPr>
              <a:t>static</a:t>
            </a:r>
            <a:r>
              <a:rPr lang="en-US" altLang="zh-CN" sz="2000" dirty="0">
                <a:latin typeface="Calibri" charset="0"/>
                <a:cs typeface="Calibri" charset="0"/>
              </a:rPr>
              <a:t> String[] courses=</a:t>
            </a:r>
            <a:endParaRPr lang="en-US" altLang="zh-CN" sz="2000" dirty="0"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Calibri" charset="0"/>
                <a:cs typeface="Calibri" charset="0"/>
              </a:rPr>
              <a:t>                {"C","Java","</a:t>
            </a:r>
            <a:r>
              <a:rPr lang="en-US" altLang="zh-CN" sz="2000" dirty="0" err="1">
                <a:latin typeface="Calibri" charset="0"/>
                <a:cs typeface="Calibri" charset="0"/>
              </a:rPr>
              <a:t>mySQL</a:t>
            </a:r>
            <a:r>
              <a:rPr lang="en-US" altLang="zh-CN" sz="2000" dirty="0">
                <a:latin typeface="Calibri" charset="0"/>
                <a:cs typeface="Calibri" charset="0"/>
              </a:rPr>
              <a:t>","</a:t>
            </a:r>
            <a:r>
              <a:rPr lang="en-US" altLang="zh-CN" sz="2000" dirty="0" err="1">
                <a:latin typeface="Calibri" charset="0"/>
                <a:cs typeface="Calibri" charset="0"/>
              </a:rPr>
              <a:t>Linux","HTML</a:t>
            </a:r>
            <a:r>
              <a:rPr lang="en-US" altLang="zh-CN" sz="2000" dirty="0">
                <a:latin typeface="Calibri" charset="0"/>
                <a:cs typeface="Calibri" charset="0"/>
              </a:rPr>
              <a:t>"};</a:t>
            </a:r>
            <a:endParaRPr lang="zh-CN" altLang="zh-CN" sz="2000" dirty="0"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Calibri" charset="0"/>
                <a:cs typeface="Calibri" charset="0"/>
              </a:rPr>
              <a:t>static</a:t>
            </a:r>
            <a:r>
              <a:rPr lang="en-US" altLang="zh-CN" sz="2000" dirty="0">
                <a:latin typeface="Calibri" charset="0"/>
                <a:cs typeface="Calibri" charset="0"/>
              </a:rPr>
              <a:t> </a:t>
            </a:r>
            <a:r>
              <a:rPr lang="en-US" altLang="zh-CN" sz="2000" b="1" dirty="0" err="1">
                <a:latin typeface="Calibri" charset="0"/>
                <a:cs typeface="Calibri" charset="0"/>
              </a:rPr>
              <a:t>int</a:t>
            </a:r>
            <a:r>
              <a:rPr lang="en-US" altLang="zh-CN" sz="2000" dirty="0">
                <a:latin typeface="Calibri" charset="0"/>
                <a:cs typeface="Calibri" charset="0"/>
              </a:rPr>
              <a:t>[][] score= </a:t>
            </a:r>
            <a:endParaRPr lang="en-US" altLang="zh-CN" sz="2000" dirty="0"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Calibri" charset="0"/>
                <a:cs typeface="Calibri" charset="0"/>
              </a:rPr>
              <a:t>                new</a:t>
            </a:r>
            <a:r>
              <a:rPr lang="en-US" altLang="zh-CN" sz="2000" dirty="0">
                <a:latin typeface="Calibri" charset="0"/>
                <a:cs typeface="Calibri" charset="0"/>
              </a:rPr>
              <a:t> </a:t>
            </a:r>
            <a:r>
              <a:rPr lang="en-US" altLang="zh-CN" sz="2000" b="1" dirty="0" err="1">
                <a:latin typeface="Calibri" charset="0"/>
                <a:cs typeface="Calibri" charset="0"/>
              </a:rPr>
              <a:t>int</a:t>
            </a:r>
            <a:r>
              <a:rPr lang="en-US" altLang="zh-CN" sz="2000" dirty="0">
                <a:latin typeface="Calibri" charset="0"/>
                <a:cs typeface="Calibri" charset="0"/>
              </a:rPr>
              <a:t>[STUDENT_NUM][COURSE_NUM];</a:t>
            </a:r>
            <a:endParaRPr lang="zh-CN" altLang="zh-CN" sz="2000" dirty="0">
              <a:latin typeface="Calibri" charset="0"/>
              <a:cs typeface="Calibri" charset="0"/>
            </a:endParaRPr>
          </a:p>
          <a:p>
            <a:pPr marL="0" indent="0">
              <a:buNone/>
            </a:pPr>
            <a:endParaRPr lang="zh-CN" altLang="en-US" sz="2000" dirty="0">
              <a:latin typeface="Calibri" charset="0"/>
              <a:cs typeface="Calibri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4477796"/>
            <a:ext cx="4896544" cy="145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3.7.2  </a:t>
            </a:r>
            <a:r>
              <a:rPr lang="zh-CN" altLang="zh-CN" dirty="0"/>
              <a:t>模块化设计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79705" y="3333115"/>
          <a:ext cx="884237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Visio" r:id="rId1" imgW="9049385" imgH="1915160" progId="Visio.Drawing.11">
                  <p:embed/>
                </p:oleObj>
              </mc:Choice>
              <mc:Fallback>
                <p:oleObj name="Visio" r:id="rId1" imgW="9049385" imgH="1915160" progId="Visio.Drawing.11">
                  <p:embed/>
                  <p:pic>
                    <p:nvPicPr>
                      <p:cNvPr id="0" name="图片 10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" y="3333115"/>
                        <a:ext cx="8842375" cy="1876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、初始化方法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95300" y="1633220"/>
            <a:ext cx="8153400" cy="20161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zh-CN" sz="2000" dirty="0"/>
              <a:t>public static void </a:t>
            </a:r>
            <a:r>
              <a:rPr lang="en-US" altLang="zh-CN" sz="2000" dirty="0" err="1"/>
              <a:t>initScore</a:t>
            </a:r>
            <a:r>
              <a:rPr lang="en-US" altLang="zh-CN" sz="2000" dirty="0"/>
              <a:t>(){  //</a:t>
            </a:r>
            <a:r>
              <a:rPr lang="zh-CN" altLang="en-US" sz="2000" dirty="0"/>
              <a:t>用随机数初始化成绩</a:t>
            </a:r>
            <a:endParaRPr lang="zh-CN" altLang="en-US" sz="2000" dirty="0"/>
          </a:p>
          <a:p>
            <a:pPr marL="457200" lvl="1" indent="0">
              <a:buNone/>
            </a:pPr>
            <a:r>
              <a:rPr lang="en-US" altLang="zh-CN" sz="2000" dirty="0"/>
              <a:t>for(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i=0; i&lt;</a:t>
            </a:r>
            <a:r>
              <a:rPr lang="en-US" altLang="zh-CN" sz="2000" i="1" dirty="0" err="1"/>
              <a:t>score.length</a:t>
            </a:r>
            <a:r>
              <a:rPr lang="en-US" altLang="zh-CN" sz="2000" i="1" dirty="0"/>
              <a:t>; i++)</a:t>
            </a:r>
            <a:endParaRPr lang="en-US" altLang="zh-CN" sz="2000" i="1" dirty="0"/>
          </a:p>
          <a:p>
            <a:pPr marL="914400" lvl="2" indent="0">
              <a:buNone/>
            </a:pPr>
            <a:r>
              <a:rPr lang="en-US" altLang="zh-CN" sz="2000" dirty="0"/>
              <a:t>for(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j=0; j&lt;</a:t>
            </a:r>
            <a:r>
              <a:rPr lang="en-US" altLang="zh-CN" sz="2000" i="1" dirty="0"/>
              <a:t>score[i].length; </a:t>
            </a:r>
            <a:r>
              <a:rPr lang="en-US" altLang="zh-CN" sz="2000" i="1" dirty="0" err="1"/>
              <a:t>j++</a:t>
            </a:r>
            <a:r>
              <a:rPr lang="en-US" altLang="zh-CN" sz="2000" i="1" dirty="0"/>
              <a:t>)</a:t>
            </a:r>
            <a:endParaRPr lang="en-US" altLang="zh-CN" sz="2000" i="1" dirty="0"/>
          </a:p>
          <a:p>
            <a:pPr marL="1371600" lvl="3" indent="0">
              <a:buNone/>
            </a:pPr>
            <a:r>
              <a:rPr lang="da-DK" altLang="zh-CN" i="1" dirty="0"/>
              <a:t>score[i][j]=(int)(Math.random()*101);</a:t>
            </a:r>
            <a:endParaRPr lang="da-DK" altLang="zh-CN" i="1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、显示成绩方法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90600" y="1188085"/>
            <a:ext cx="7277100" cy="47720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zh-CN" sz="1800" b="1" dirty="0"/>
              <a:t>public static void show(){  //</a:t>
            </a:r>
            <a:r>
              <a:rPr lang="zh-CN" altLang="en-US" sz="1800" b="1" dirty="0"/>
              <a:t>显示成绩</a:t>
            </a:r>
            <a:endParaRPr lang="zh-CN" altLang="en-US" sz="1800" b="1" dirty="0"/>
          </a:p>
          <a:p>
            <a:pPr marL="457200" lvl="1" indent="0">
              <a:buNone/>
            </a:pPr>
            <a:r>
              <a:rPr lang="en-US" altLang="zh-CN" sz="1800" dirty="0" err="1"/>
              <a:t>System.</a:t>
            </a:r>
            <a:r>
              <a:rPr lang="en-US" altLang="zh-CN" sz="1800" i="1" dirty="0" err="1"/>
              <a:t>out.print</a:t>
            </a:r>
            <a:r>
              <a:rPr lang="en-US" altLang="zh-CN" sz="1800" i="1" dirty="0"/>
              <a:t>("\t");  //</a:t>
            </a:r>
            <a:r>
              <a:rPr lang="zh-CN" altLang="en-US" sz="1800" i="1" dirty="0"/>
              <a:t>留出显示姓名的位置</a:t>
            </a:r>
            <a:endParaRPr lang="zh-CN" altLang="en-US" sz="1800" i="1" dirty="0"/>
          </a:p>
          <a:p>
            <a:pPr marL="457200" lvl="1" indent="0">
              <a:buNone/>
            </a:pPr>
            <a:r>
              <a:rPr lang="en-US" altLang="zh-CN" sz="1800" b="1" dirty="0"/>
              <a:t>for(</a:t>
            </a:r>
            <a:r>
              <a:rPr lang="en-US" altLang="zh-CN" sz="1800" b="1" dirty="0" err="1"/>
              <a:t>int</a:t>
            </a:r>
            <a:r>
              <a:rPr lang="en-US" altLang="zh-CN" sz="1800" b="1" dirty="0"/>
              <a:t> i=0; i&lt;</a:t>
            </a:r>
            <a:r>
              <a:rPr lang="en-US" altLang="zh-CN" sz="1800" b="1" i="1" dirty="0" err="1"/>
              <a:t>courses.length</a:t>
            </a:r>
            <a:r>
              <a:rPr lang="en-US" altLang="zh-CN" sz="1800" b="1" i="1" dirty="0"/>
              <a:t>; i++){</a:t>
            </a:r>
            <a:r>
              <a:rPr lang="en-US" altLang="zh-CN" sz="1800" dirty="0"/>
              <a:t>//</a:t>
            </a:r>
            <a:r>
              <a:rPr lang="zh-CN" altLang="en-US" sz="1800" dirty="0"/>
              <a:t>输出课程名称</a:t>
            </a:r>
            <a:endParaRPr lang="zh-CN" altLang="en-US" sz="1800" dirty="0"/>
          </a:p>
          <a:p>
            <a:pPr marL="914400" lvl="2" indent="0">
              <a:buNone/>
            </a:pPr>
            <a:r>
              <a:rPr lang="en-US" altLang="zh-CN" sz="1800" dirty="0" err="1"/>
              <a:t>System.</a:t>
            </a:r>
            <a:r>
              <a:rPr lang="en-US" altLang="zh-CN" sz="1800" i="1" dirty="0" err="1"/>
              <a:t>out.print</a:t>
            </a:r>
            <a:r>
              <a:rPr lang="en-US" altLang="zh-CN" sz="1800" i="1" dirty="0"/>
              <a:t>(courses[i]+"\t");</a:t>
            </a:r>
            <a:endParaRPr lang="en-US" altLang="zh-CN" sz="1800" i="1" dirty="0"/>
          </a:p>
          <a:p>
            <a:pPr marL="457200" lvl="1" indent="0">
              <a:buNone/>
            </a:pPr>
            <a:r>
              <a:rPr lang="en-US" altLang="zh-CN" sz="1800" dirty="0"/>
              <a:t>}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 err="1"/>
              <a:t>System.</a:t>
            </a:r>
            <a:r>
              <a:rPr lang="en-US" altLang="zh-CN" sz="1800" i="1" dirty="0" err="1"/>
              <a:t>out.println</a:t>
            </a:r>
            <a:r>
              <a:rPr lang="en-US" altLang="zh-CN" sz="1800" i="1" dirty="0"/>
              <a:t>();</a:t>
            </a:r>
            <a:endParaRPr lang="zh-CN" altLang="en-US" sz="1800" dirty="0"/>
          </a:p>
          <a:p>
            <a:pPr marL="457200" lvl="1" indent="0">
              <a:buNone/>
            </a:pPr>
            <a:r>
              <a:rPr lang="en-US" altLang="zh-CN" sz="1800" b="1" dirty="0"/>
              <a:t>for(</a:t>
            </a:r>
            <a:r>
              <a:rPr lang="en-US" altLang="zh-CN" sz="1800" b="1" dirty="0" err="1"/>
              <a:t>int</a:t>
            </a:r>
            <a:r>
              <a:rPr lang="en-US" altLang="zh-CN" sz="1800" b="1" dirty="0"/>
              <a:t> i=0; i&lt;</a:t>
            </a:r>
            <a:r>
              <a:rPr lang="en-US" altLang="zh-CN" sz="1800" b="1" i="1" dirty="0" err="1"/>
              <a:t>score.length</a:t>
            </a:r>
            <a:r>
              <a:rPr lang="en-US" altLang="zh-CN" sz="1800" b="1" i="1" dirty="0"/>
              <a:t>; i++){</a:t>
            </a:r>
            <a:endParaRPr lang="en-US" altLang="zh-CN" sz="1800" b="1" i="1" dirty="0"/>
          </a:p>
          <a:p>
            <a:pPr marL="914400" lvl="2" indent="0">
              <a:buNone/>
            </a:pPr>
            <a:r>
              <a:rPr lang="en-US" altLang="zh-CN" sz="1800" dirty="0"/>
              <a:t>//</a:t>
            </a:r>
            <a:r>
              <a:rPr lang="zh-CN" altLang="en-US" sz="1800" dirty="0"/>
              <a:t>显示学生姓名</a:t>
            </a:r>
            <a:endParaRPr lang="zh-CN" altLang="en-US" sz="1800" dirty="0"/>
          </a:p>
          <a:p>
            <a:pPr marL="914400" lvl="2" indent="0">
              <a:buNone/>
            </a:pPr>
            <a:r>
              <a:rPr lang="en-US" altLang="zh-CN" sz="1800" dirty="0" err="1"/>
              <a:t>System.</a:t>
            </a:r>
            <a:r>
              <a:rPr lang="en-US" altLang="zh-CN" sz="1800" i="1" dirty="0" err="1"/>
              <a:t>out.print</a:t>
            </a:r>
            <a:r>
              <a:rPr lang="en-US" altLang="zh-CN" sz="1800" i="1" dirty="0"/>
              <a:t>(students[i]+"\t");</a:t>
            </a:r>
            <a:endParaRPr lang="en-US" altLang="zh-CN" sz="1800" i="1" dirty="0"/>
          </a:p>
          <a:p>
            <a:pPr marL="914400" lvl="2" indent="0">
              <a:buNone/>
            </a:pPr>
            <a:r>
              <a:rPr lang="en-US" altLang="zh-CN" sz="1800" dirty="0"/>
              <a:t>//</a:t>
            </a:r>
            <a:r>
              <a:rPr lang="zh-CN" altLang="en-US" sz="1800" dirty="0"/>
              <a:t>显示该学生成绩</a:t>
            </a:r>
            <a:endParaRPr lang="zh-CN" altLang="en-US" sz="1800" dirty="0"/>
          </a:p>
          <a:p>
            <a:pPr marL="914400" lvl="2" indent="0">
              <a:buNone/>
            </a:pPr>
            <a:r>
              <a:rPr lang="en-US" altLang="zh-CN" sz="1800" b="1" dirty="0"/>
              <a:t>for(</a:t>
            </a:r>
            <a:r>
              <a:rPr lang="en-US" altLang="zh-CN" sz="1800" b="1" dirty="0" err="1"/>
              <a:t>int</a:t>
            </a:r>
            <a:r>
              <a:rPr lang="en-US" altLang="zh-CN" sz="1800" b="1" dirty="0"/>
              <a:t> j=0; j&lt;</a:t>
            </a:r>
            <a:r>
              <a:rPr lang="en-US" altLang="zh-CN" sz="1800" b="1" i="1" dirty="0"/>
              <a:t>score[i].length; </a:t>
            </a:r>
            <a:r>
              <a:rPr lang="en-US" altLang="zh-CN" sz="1800" b="1" i="1" dirty="0" err="1"/>
              <a:t>j++</a:t>
            </a:r>
            <a:r>
              <a:rPr lang="en-US" altLang="zh-CN" sz="1800" b="1" i="1" dirty="0"/>
              <a:t>){</a:t>
            </a:r>
            <a:endParaRPr lang="en-US" altLang="zh-CN" sz="1800" b="1" i="1" dirty="0"/>
          </a:p>
          <a:p>
            <a:pPr marL="1371600" lvl="3" indent="0">
              <a:buNone/>
            </a:pPr>
            <a:r>
              <a:rPr lang="en-US" altLang="zh-CN" sz="1800" dirty="0" err="1"/>
              <a:t>System.</a:t>
            </a:r>
            <a:r>
              <a:rPr lang="en-US" altLang="zh-CN" sz="1800" i="1" dirty="0" err="1"/>
              <a:t>out.print</a:t>
            </a:r>
            <a:r>
              <a:rPr lang="en-US" altLang="zh-CN" sz="1800" i="1" dirty="0"/>
              <a:t>(score[i][j]+"\t");</a:t>
            </a:r>
            <a:endParaRPr lang="en-US" altLang="zh-CN" sz="1800" i="1" dirty="0"/>
          </a:p>
          <a:p>
            <a:pPr marL="914400" lvl="2" indent="0">
              <a:buNone/>
            </a:pPr>
            <a:r>
              <a:rPr lang="en-US" altLang="zh-CN" sz="1800" dirty="0"/>
              <a:t>}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System.</a:t>
            </a:r>
            <a:r>
              <a:rPr lang="en-US" altLang="zh-CN" sz="1800" i="1" dirty="0" err="1"/>
              <a:t>out.println</a:t>
            </a:r>
            <a:r>
              <a:rPr lang="en-US" altLang="zh-CN" sz="1800" i="1" dirty="0"/>
              <a:t>();</a:t>
            </a:r>
            <a:endParaRPr lang="en-US" altLang="zh-CN" sz="1800" i="1" dirty="0"/>
          </a:p>
          <a:p>
            <a:pPr marL="0" indent="0">
              <a:buNone/>
            </a:pPr>
            <a:r>
              <a:rPr lang="zh-CN" altLang="en-US" sz="1800" dirty="0"/>
              <a:t>       </a:t>
            </a:r>
            <a:r>
              <a:rPr lang="en-US" altLang="zh-CN" sz="1800" dirty="0"/>
              <a:t>}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1026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3.2  </a:t>
            </a:r>
            <a:r>
              <a:rPr lang="zh-CN" altLang="zh-CN" dirty="0"/>
              <a:t>创建数组对象</a:t>
            </a:r>
            <a:endParaRPr lang="zh-CN" altLang="en-US" dirty="0"/>
          </a:p>
        </p:txBody>
      </p:sp>
      <p:sp>
        <p:nvSpPr>
          <p:cNvPr id="273413" name="Rectangle 1029"/>
          <p:cNvSpPr>
            <a:spLocks noChangeArrowheads="1"/>
          </p:cNvSpPr>
          <p:nvPr/>
        </p:nvSpPr>
        <p:spPr bwMode="auto">
          <a:xfrm>
            <a:off x="609600" y="1524000"/>
            <a:ext cx="8077200" cy="829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CN" sz="2400" b="0" dirty="0" err="1">
                <a:latin typeface="Book Antiqua" panose="02040602050305030304" pitchFamily="18" charset="0"/>
                <a:cs typeface="Times New Roman" panose="02020503050405090304" pitchFamily="18" charset="0"/>
              </a:rPr>
              <a:t>int</a:t>
            </a:r>
            <a:r>
              <a:rPr lang="en-US" altLang="zh-CN" sz="2400" b="0" dirty="0">
                <a:latin typeface="Book Antiqua" panose="02040602050305030304" pitchFamily="18" charset="0"/>
                <a:cs typeface="Times New Roman" panose="02020503050405090304" pitchFamily="18" charset="0"/>
              </a:rPr>
              <a:t>[]  Array;</a:t>
            </a:r>
            <a:endParaRPr lang="en-US" altLang="zh-CN" sz="2400" b="0" dirty="0">
              <a:latin typeface="Book Antiqua" panose="02040602050305030304" pitchFamily="18" charset="0"/>
              <a:cs typeface="Times New Roman" panose="02020503050405090304" pitchFamily="18" charset="0"/>
            </a:endParaRPr>
          </a:p>
          <a:p>
            <a:pPr eaLnBrk="0" hangingPunct="0"/>
            <a:r>
              <a:rPr lang="en-US" altLang="zh-CN" sz="2400" b="0" dirty="0">
                <a:latin typeface="Book Antiqua" panose="02040602050305030304" pitchFamily="18" charset="0"/>
              </a:rPr>
              <a:t>Array = new  </a:t>
            </a:r>
            <a:r>
              <a:rPr lang="en-US" altLang="zh-CN" sz="2400" b="0" dirty="0" err="1">
                <a:latin typeface="Book Antiqua" panose="02040602050305030304" pitchFamily="18" charset="0"/>
              </a:rPr>
              <a:t>int</a:t>
            </a:r>
            <a:r>
              <a:rPr lang="en-US" altLang="zh-CN" sz="2400" b="0" dirty="0">
                <a:latin typeface="Book Antiqua" panose="02040602050305030304" pitchFamily="18" charset="0"/>
              </a:rPr>
              <a:t> [5] ;</a:t>
            </a:r>
            <a:endParaRPr lang="en-US" altLang="zh-CN" sz="2400" b="0" dirty="0">
              <a:latin typeface="Book Antiqua" panose="02040602050305030304" pitchFamily="18" charset="0"/>
            </a:endParaRPr>
          </a:p>
        </p:txBody>
      </p:sp>
      <p:sp>
        <p:nvSpPr>
          <p:cNvPr id="273412" name="Text Box 1028"/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60070" y="3860800"/>
            <a:ext cx="8153400" cy="4826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[]  Array = new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[5];</a:t>
            </a:r>
            <a:endParaRPr lang="en-US" altLang="zh-CN" sz="2400" dirty="0"/>
          </a:p>
        </p:txBody>
      </p:sp>
      <p:sp>
        <p:nvSpPr>
          <p:cNvPr id="273414" name="AutoShape 1030"/>
          <p:cNvSpPr>
            <a:spLocks noChangeArrowheads="1"/>
          </p:cNvSpPr>
          <p:nvPr/>
        </p:nvSpPr>
        <p:spPr bwMode="auto">
          <a:xfrm>
            <a:off x="1981200" y="2667000"/>
            <a:ext cx="2895600" cy="685800"/>
          </a:xfrm>
          <a:prstGeom prst="wedgeRectCallout">
            <a:avLst>
              <a:gd name="adj1" fmla="val 38213"/>
              <a:gd name="adj2" fmla="val 35810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latin typeface="Book Antiqua" panose="02040602050305030304" pitchFamily="18" charset="0"/>
              </a:rPr>
              <a:t>合二为一</a:t>
            </a:r>
            <a:endParaRPr lang="zh-CN" altLang="en-US">
              <a:latin typeface="Book Antiqua" panose="02040602050305030304" pitchFamily="18" charset="0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2123728" y="2492896"/>
            <a:ext cx="216024" cy="115212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2" grpId="0" bldLvl="0" animBg="1" autoUpdateAnimBg="0"/>
      <p:bldP spid="273414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3.7.3  </a:t>
            </a:r>
            <a:r>
              <a:rPr lang="zh-CN" altLang="zh-CN" dirty="0"/>
              <a:t>控制台命令的读取和控制</a:t>
            </a:r>
            <a:r>
              <a:rPr lang="en-US" altLang="zh-CN" dirty="0"/>
              <a:t>run()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28650" y="1444625"/>
            <a:ext cx="7886700" cy="4351655"/>
          </a:xfrm>
        </p:spPr>
        <p:txBody>
          <a:bodyPr/>
          <a:lstStyle/>
          <a:p>
            <a:r>
              <a:rPr lang="en-US" altLang="zh-CN" dirty="0"/>
              <a:t>get+</a:t>
            </a:r>
            <a:r>
              <a:rPr lang="zh-CN" altLang="zh-CN" dirty="0"/>
              <a:t>姓名</a:t>
            </a:r>
            <a:r>
              <a:rPr lang="en-US" altLang="zh-CN" dirty="0"/>
              <a:t>+</a:t>
            </a:r>
            <a:r>
              <a:rPr lang="zh-CN" altLang="zh-CN" dirty="0"/>
              <a:t>课程名</a:t>
            </a:r>
            <a:endParaRPr lang="zh-CN" altLang="zh-CN" dirty="0"/>
          </a:p>
          <a:p>
            <a:r>
              <a:rPr lang="en-US" altLang="zh-CN" dirty="0" err="1"/>
              <a:t>avg</a:t>
            </a:r>
            <a:r>
              <a:rPr lang="en-US" altLang="zh-CN" dirty="0"/>
              <a:t>+</a:t>
            </a:r>
            <a:r>
              <a:rPr lang="zh-CN" altLang="zh-CN" dirty="0"/>
              <a:t>课程名</a:t>
            </a:r>
            <a:endParaRPr lang="zh-CN" altLang="zh-CN" dirty="0"/>
          </a:p>
          <a:p>
            <a:r>
              <a:rPr lang="en-US" altLang="zh-CN" dirty="0" err="1"/>
              <a:t>avg</a:t>
            </a:r>
            <a:r>
              <a:rPr lang="en-US" altLang="zh-CN" dirty="0"/>
              <a:t>+</a:t>
            </a:r>
            <a:r>
              <a:rPr lang="zh-CN" altLang="zh-CN" dirty="0"/>
              <a:t>姓名</a:t>
            </a:r>
            <a:endParaRPr lang="zh-CN" altLang="zh-CN" dirty="0"/>
          </a:p>
          <a:p>
            <a:r>
              <a:rPr lang="en-US" altLang="zh-CN" dirty="0"/>
              <a:t>sort+</a:t>
            </a:r>
            <a:r>
              <a:rPr lang="zh-CN" altLang="zh-CN" dirty="0"/>
              <a:t>课程名</a:t>
            </a:r>
            <a:endParaRPr lang="zh-CN" altLang="zh-CN" dirty="0"/>
          </a:p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4345355"/>
            <a:ext cx="7272808" cy="460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字符串比较方法：</a:t>
            </a:r>
            <a:r>
              <a:rPr lang="en-US" altLang="zh-CN" sz="2400" dirty="0" err="1"/>
              <a:t>equalsIgnoreCase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3.7.3  </a:t>
            </a:r>
            <a:r>
              <a:rPr lang="zh-CN" altLang="zh-CN" dirty="0"/>
              <a:t>控制台命令的读取和控制</a:t>
            </a:r>
            <a:r>
              <a:rPr lang="en-US" altLang="zh-CN" dirty="0"/>
              <a:t>run()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67155" y="1007110"/>
            <a:ext cx="6410325" cy="498221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en-US" altLang="zh-CN" sz="1600" b="1" dirty="0"/>
              <a:t>public static void run(){</a:t>
            </a:r>
            <a:endParaRPr lang="en-US" altLang="zh-CN" sz="1600" b="1" dirty="0"/>
          </a:p>
          <a:p>
            <a:pPr marL="457200" lvl="1" indent="0">
              <a:buNone/>
            </a:pPr>
            <a:r>
              <a:rPr lang="en-US" altLang="zh-CN" sz="1600" dirty="0"/>
              <a:t>Scanner </a:t>
            </a:r>
            <a:r>
              <a:rPr lang="en-US" altLang="zh-CN" sz="1600" dirty="0" err="1"/>
              <a:t>scn</a:t>
            </a:r>
            <a:r>
              <a:rPr lang="en-US" altLang="zh-CN" sz="1600" dirty="0"/>
              <a:t>=</a:t>
            </a:r>
            <a:r>
              <a:rPr lang="en-US" altLang="zh-CN" sz="1600" b="1" dirty="0"/>
              <a:t>new Scanner(System.</a:t>
            </a:r>
            <a:r>
              <a:rPr lang="en-US" altLang="zh-CN" sz="1600" b="1" i="1" dirty="0"/>
              <a:t>in);</a:t>
            </a:r>
            <a:endParaRPr lang="zh-CN" altLang="en-US" sz="1600" dirty="0"/>
          </a:p>
          <a:p>
            <a:pPr marL="457200" lvl="1" indent="0">
              <a:buNone/>
            </a:pPr>
            <a:r>
              <a:rPr lang="en-US" altLang="zh-CN" sz="1600" b="1" dirty="0"/>
              <a:t>while(true){</a:t>
            </a:r>
            <a:endParaRPr lang="en-US" altLang="zh-CN" sz="1600" b="1" dirty="0"/>
          </a:p>
          <a:p>
            <a:pPr marL="914400" lvl="2" indent="0">
              <a:buNone/>
            </a:pPr>
            <a:r>
              <a:rPr lang="en-US" altLang="zh-CN" sz="1600" dirty="0" err="1"/>
              <a:t>System.</a:t>
            </a:r>
            <a:r>
              <a:rPr lang="en-US" altLang="zh-CN" sz="1600" i="1" dirty="0" err="1"/>
              <a:t>out.print</a:t>
            </a:r>
            <a:r>
              <a:rPr lang="en-US" altLang="zh-CN" sz="1600" i="1" dirty="0"/>
              <a:t>("</a:t>
            </a:r>
            <a:r>
              <a:rPr lang="zh-CN" altLang="en-US" sz="1600" i="1" dirty="0"/>
              <a:t>请输入命令</a:t>
            </a:r>
            <a:r>
              <a:rPr lang="en-US" altLang="zh-CN" sz="1600" i="1" dirty="0"/>
              <a:t>:");</a:t>
            </a:r>
            <a:endParaRPr lang="en-US" altLang="zh-CN" sz="1600" i="1" dirty="0"/>
          </a:p>
          <a:p>
            <a:pPr marL="914400" lvl="2" indent="0">
              <a:buNone/>
            </a:pPr>
            <a:r>
              <a:rPr lang="en-US" altLang="zh-CN" sz="1600" dirty="0"/>
              <a:t>String command=</a:t>
            </a:r>
            <a:r>
              <a:rPr lang="en-US" altLang="zh-CN" sz="1600" dirty="0" err="1"/>
              <a:t>scn.next</a:t>
            </a:r>
            <a:r>
              <a:rPr lang="en-US" altLang="zh-CN" sz="1600" dirty="0"/>
              <a:t>();</a:t>
            </a:r>
            <a:endParaRPr lang="zh-CN" altLang="en-US" sz="1600" dirty="0"/>
          </a:p>
          <a:p>
            <a:pPr marL="914400" lvl="2" indent="0">
              <a:buNone/>
            </a:pPr>
            <a:r>
              <a:rPr lang="en-US" altLang="zh-CN" sz="1600" b="1" dirty="0"/>
              <a:t>if(</a:t>
            </a:r>
            <a:r>
              <a:rPr lang="en-US" altLang="zh-CN" sz="1600" b="1" dirty="0" err="1"/>
              <a:t>command.equalsIgnoreCase</a:t>
            </a:r>
            <a:r>
              <a:rPr lang="en-US" altLang="zh-CN" sz="1600" b="1" dirty="0"/>
              <a:t>("</a:t>
            </a:r>
            <a:r>
              <a:rPr lang="en-US" altLang="zh-CN" sz="1600" b="1" dirty="0" err="1"/>
              <a:t>avg</a:t>
            </a:r>
            <a:r>
              <a:rPr lang="en-US" altLang="zh-CN" sz="1600" b="1" dirty="0"/>
              <a:t>")){//"</a:t>
            </a:r>
            <a:r>
              <a:rPr lang="en-US" altLang="zh-CN" sz="1600" b="1" u="sng" dirty="0" err="1"/>
              <a:t>avg</a:t>
            </a:r>
            <a:r>
              <a:rPr lang="en-US" altLang="zh-CN" sz="1600" b="1" u="sng" dirty="0"/>
              <a:t>"</a:t>
            </a:r>
            <a:r>
              <a:rPr lang="zh-CN" altLang="en-US" sz="1600" b="1" u="sng" dirty="0"/>
              <a:t>命令需要一个参数</a:t>
            </a:r>
            <a:endParaRPr lang="zh-CN" altLang="en-US" sz="1600" b="1" u="sng" dirty="0"/>
          </a:p>
          <a:p>
            <a:pPr marL="1371600" lvl="3" indent="0">
              <a:buNone/>
            </a:pPr>
            <a:r>
              <a:rPr lang="en-US" altLang="zh-CN" sz="1600" dirty="0"/>
              <a:t>String parameter=</a:t>
            </a:r>
            <a:r>
              <a:rPr lang="en-US" altLang="zh-CN" sz="1600" dirty="0" err="1"/>
              <a:t>scn.next</a:t>
            </a:r>
            <a:r>
              <a:rPr lang="en-US" altLang="zh-CN" sz="1600" dirty="0"/>
              <a:t>();</a:t>
            </a:r>
            <a:endParaRPr lang="en-US" altLang="zh-CN" sz="1600" dirty="0"/>
          </a:p>
          <a:p>
            <a:pPr marL="1371600" lvl="3" indent="0">
              <a:buNone/>
            </a:pPr>
            <a:r>
              <a:rPr lang="en-US" altLang="zh-CN" sz="1600" i="1" dirty="0" err="1"/>
              <a:t>avg</a:t>
            </a:r>
            <a:r>
              <a:rPr lang="en-US" altLang="zh-CN" sz="1600" i="1" dirty="0"/>
              <a:t>(parameter);</a:t>
            </a:r>
            <a:endParaRPr lang="zh-CN" altLang="en-US" sz="1600" dirty="0"/>
          </a:p>
          <a:p>
            <a:pPr marL="914400" lvl="2" indent="0">
              <a:buNone/>
            </a:pPr>
            <a:r>
              <a:rPr lang="en-US" altLang="zh-CN" sz="1600" dirty="0"/>
              <a:t>}</a:t>
            </a:r>
            <a:endParaRPr lang="en-US" altLang="zh-CN" sz="1600" dirty="0"/>
          </a:p>
          <a:p>
            <a:pPr marL="914400" lvl="2" indent="0">
              <a:buNone/>
            </a:pPr>
            <a:r>
              <a:rPr lang="en-US" altLang="zh-CN" sz="1600" b="1" dirty="0"/>
              <a:t>if(</a:t>
            </a:r>
            <a:r>
              <a:rPr lang="en-US" altLang="zh-CN" sz="1600" b="1" dirty="0" err="1"/>
              <a:t>command.equalsIgnoreCase</a:t>
            </a:r>
            <a:r>
              <a:rPr lang="en-US" altLang="zh-CN" sz="1600" b="1" dirty="0"/>
              <a:t>("get")){//"get"</a:t>
            </a:r>
            <a:r>
              <a:rPr lang="zh-CN" altLang="en-US" sz="1600" b="1" dirty="0"/>
              <a:t>命令需要两个参数</a:t>
            </a:r>
            <a:endParaRPr lang="zh-CN" altLang="en-US" sz="1600" b="1" dirty="0"/>
          </a:p>
          <a:p>
            <a:pPr marL="1371600" lvl="3" indent="0">
              <a:buNone/>
            </a:pPr>
            <a:r>
              <a:rPr lang="en-US" altLang="zh-CN" sz="1600" dirty="0"/>
              <a:t>String parameter1=</a:t>
            </a:r>
            <a:r>
              <a:rPr lang="en-US" altLang="zh-CN" sz="1600" dirty="0" err="1"/>
              <a:t>scn.next</a:t>
            </a:r>
            <a:r>
              <a:rPr lang="en-US" altLang="zh-CN" sz="1600" dirty="0"/>
              <a:t>();</a:t>
            </a:r>
            <a:endParaRPr lang="en-US" altLang="zh-CN" sz="1600" dirty="0"/>
          </a:p>
          <a:p>
            <a:pPr marL="1371600" lvl="3" indent="0">
              <a:buNone/>
            </a:pPr>
            <a:r>
              <a:rPr lang="en-US" altLang="zh-CN" sz="1600" dirty="0"/>
              <a:t>String parameter2=</a:t>
            </a:r>
            <a:r>
              <a:rPr lang="en-US" altLang="zh-CN" sz="1600" dirty="0" err="1"/>
              <a:t>scn.next</a:t>
            </a:r>
            <a:r>
              <a:rPr lang="en-US" altLang="zh-CN" sz="1600" dirty="0"/>
              <a:t>();</a:t>
            </a:r>
            <a:endParaRPr lang="en-US" altLang="zh-CN" sz="1600" dirty="0"/>
          </a:p>
          <a:p>
            <a:pPr marL="1371600" lvl="3" indent="0">
              <a:buNone/>
            </a:pPr>
            <a:r>
              <a:rPr lang="en-US" altLang="zh-CN" sz="1600" i="1" dirty="0"/>
              <a:t>get(parameter1,parameter2);</a:t>
            </a:r>
            <a:endParaRPr lang="en-US" altLang="zh-CN" sz="1600" i="1" dirty="0"/>
          </a:p>
          <a:p>
            <a:pPr marL="914400" lvl="2" indent="0">
              <a:buNone/>
            </a:pPr>
            <a:r>
              <a:rPr lang="en-US" altLang="zh-CN" sz="1600" dirty="0"/>
              <a:t>}</a:t>
            </a:r>
            <a:endParaRPr lang="en-US" altLang="zh-CN" sz="1600" dirty="0"/>
          </a:p>
          <a:p>
            <a:pPr marL="914400" lvl="2" indent="0">
              <a:buNone/>
            </a:pPr>
            <a:r>
              <a:rPr lang="en-US" altLang="zh-CN" sz="1600" b="1" dirty="0"/>
              <a:t>if(</a:t>
            </a:r>
            <a:r>
              <a:rPr lang="en-US" altLang="zh-CN" sz="1600" b="1" dirty="0" err="1"/>
              <a:t>command.equalsIgnoreCase</a:t>
            </a:r>
            <a:r>
              <a:rPr lang="en-US" altLang="zh-CN" sz="1600" b="1" dirty="0"/>
              <a:t>("sort")){//"sort"</a:t>
            </a:r>
            <a:r>
              <a:rPr lang="zh-CN" altLang="en-US" sz="1600" b="1" dirty="0"/>
              <a:t>命令需要一个参数</a:t>
            </a:r>
            <a:endParaRPr lang="zh-CN" altLang="en-US" sz="1600" b="1" dirty="0"/>
          </a:p>
          <a:p>
            <a:pPr marL="1371600" lvl="3" indent="0">
              <a:buNone/>
            </a:pPr>
            <a:r>
              <a:rPr lang="en-US" altLang="zh-CN" sz="1600" dirty="0"/>
              <a:t>String parameter=</a:t>
            </a:r>
            <a:r>
              <a:rPr lang="en-US" altLang="zh-CN" sz="1600" dirty="0" err="1"/>
              <a:t>scn.next</a:t>
            </a:r>
            <a:r>
              <a:rPr lang="en-US" altLang="zh-CN" sz="1600" dirty="0"/>
              <a:t>();</a:t>
            </a:r>
            <a:endParaRPr lang="en-US" altLang="zh-CN" sz="1600" dirty="0"/>
          </a:p>
          <a:p>
            <a:pPr marL="1371600" lvl="3" indent="0">
              <a:buNone/>
            </a:pPr>
            <a:r>
              <a:rPr lang="en-US" altLang="zh-CN" sz="1600" i="1" dirty="0" err="1"/>
              <a:t>sortByScore</a:t>
            </a:r>
            <a:r>
              <a:rPr lang="en-US" altLang="zh-CN" sz="1600" i="1" dirty="0"/>
              <a:t>(parameter);</a:t>
            </a:r>
            <a:endParaRPr lang="en-US" altLang="zh-CN" sz="1600" i="1" dirty="0"/>
          </a:p>
          <a:p>
            <a:pPr marL="914400" lvl="2" indent="0">
              <a:buNone/>
            </a:pPr>
            <a:r>
              <a:rPr lang="en-US" altLang="zh-CN" sz="1600" dirty="0"/>
              <a:t>}</a:t>
            </a:r>
            <a:endParaRPr lang="en-US" altLang="zh-CN" sz="1600" dirty="0"/>
          </a:p>
          <a:p>
            <a:pPr marL="914400" lvl="2" indent="0">
              <a:buNone/>
            </a:pPr>
            <a:r>
              <a:rPr lang="en-US" altLang="zh-CN" sz="1600" b="1" dirty="0"/>
              <a:t>if (</a:t>
            </a:r>
            <a:r>
              <a:rPr lang="en-US" altLang="zh-CN" sz="1600" b="1" dirty="0" err="1"/>
              <a:t>command.equalsIgnoreCase</a:t>
            </a:r>
            <a:r>
              <a:rPr lang="en-US" altLang="zh-CN" sz="1600" b="1" dirty="0"/>
              <a:t>("exit")){//</a:t>
            </a:r>
            <a:r>
              <a:rPr lang="zh-CN" altLang="en-US" sz="1600" b="1" dirty="0"/>
              <a:t>退出查询系统</a:t>
            </a:r>
            <a:endParaRPr lang="zh-CN" altLang="en-US" sz="1600" b="1" dirty="0"/>
          </a:p>
          <a:p>
            <a:pPr marL="1371600" lvl="3" indent="0">
              <a:buNone/>
            </a:pPr>
            <a:r>
              <a:rPr lang="en-US" altLang="zh-CN" sz="1600" dirty="0" err="1"/>
              <a:t>System.</a:t>
            </a:r>
            <a:r>
              <a:rPr lang="en-US" altLang="zh-CN" sz="1600" i="1" dirty="0" err="1"/>
              <a:t>out.println</a:t>
            </a:r>
            <a:r>
              <a:rPr lang="en-US" altLang="zh-CN" sz="1600" i="1" dirty="0"/>
              <a:t>("</a:t>
            </a:r>
            <a:r>
              <a:rPr lang="zh-CN" altLang="en-US" sz="1600" i="1" dirty="0"/>
              <a:t>退出查询系统！</a:t>
            </a:r>
            <a:r>
              <a:rPr lang="en-US" altLang="zh-CN" sz="1600" i="1" dirty="0" err="1"/>
              <a:t>byebye</a:t>
            </a:r>
            <a:r>
              <a:rPr lang="zh-CN" altLang="en-US" sz="1600" i="1" dirty="0"/>
              <a:t>！</a:t>
            </a:r>
            <a:r>
              <a:rPr lang="en-US" altLang="zh-CN" sz="1600" i="1" dirty="0"/>
              <a:t>");</a:t>
            </a:r>
            <a:endParaRPr lang="en-US" altLang="zh-CN" sz="1600" i="1" dirty="0"/>
          </a:p>
          <a:p>
            <a:pPr marL="1371600" lvl="3" indent="0">
              <a:buNone/>
            </a:pPr>
            <a:r>
              <a:rPr lang="en-US" altLang="zh-CN" sz="1600" dirty="0" err="1"/>
              <a:t>System.</a:t>
            </a:r>
            <a:r>
              <a:rPr lang="en-US" altLang="zh-CN" sz="1600" i="1" dirty="0" err="1"/>
              <a:t>exit</a:t>
            </a:r>
            <a:r>
              <a:rPr lang="en-US" altLang="zh-CN" sz="1600" i="1" dirty="0"/>
              <a:t>(0);</a:t>
            </a:r>
            <a:endParaRPr lang="en-US" altLang="zh-CN" sz="1600" i="1" dirty="0"/>
          </a:p>
          <a:p>
            <a:pPr marL="914400" lvl="2" indent="0">
              <a:buNone/>
            </a:pPr>
            <a:r>
              <a:rPr lang="en-US" altLang="zh-CN" sz="1600" dirty="0"/>
              <a:t>}</a:t>
            </a: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/>
              <a:t>}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}</a:t>
            </a:r>
            <a:endParaRPr lang="zh-CN" altLang="en-US" sz="1600" dirty="0"/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3.7.4  </a:t>
            </a:r>
            <a:r>
              <a:rPr lang="zh-CN" altLang="zh-CN" dirty="0"/>
              <a:t>查询某人某门课成绩</a:t>
            </a:r>
            <a:r>
              <a:rPr lang="en-US" altLang="zh-CN" dirty="0"/>
              <a:t>get()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19150" y="1807210"/>
            <a:ext cx="7008495" cy="274828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get(String[] students, String[] courses, 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int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[][] score, 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String condition1, 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String condition2){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……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dirty="0"/>
              <a:t>本章思维导图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9" y="1341438"/>
            <a:ext cx="8587056" cy="453650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3.2  </a:t>
            </a:r>
            <a:r>
              <a:rPr lang="zh-CN" altLang="zh-CN" dirty="0"/>
              <a:t>创建数组对象</a:t>
            </a:r>
            <a:endParaRPr lang="zh-CN" altLang="en-US" dirty="0"/>
          </a:p>
        </p:txBody>
      </p:sp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560070" y="2276232"/>
            <a:ext cx="8305800" cy="267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  <a:buFontTx/>
              <a:buBlip>
                <a:blip r:embed="rId1"/>
              </a:buBlip>
            </a:pPr>
            <a:r>
              <a:rPr lang="en-US" altLang="zh-CN" sz="2000" b="0" dirty="0">
                <a:latin typeface="Book Antiqua" panose="02040602050305030304" pitchFamily="18" charset="0"/>
              </a:rPr>
              <a:t>  </a:t>
            </a:r>
            <a:r>
              <a:rPr lang="zh-CN" altLang="en-US" sz="2000" b="0" dirty="0">
                <a:latin typeface="Book Antiqua" panose="02040602050305030304" pitchFamily="18" charset="0"/>
              </a:rPr>
              <a:t>用</a:t>
            </a:r>
            <a:r>
              <a:rPr lang="en-US" altLang="zh-CN" sz="2000" b="0" dirty="0">
                <a:latin typeface="Book Antiqua" panose="02040602050305030304" pitchFamily="18" charset="0"/>
                <a:cs typeface="Times New Roman" panose="02020503050405090304" pitchFamily="18" charset="0"/>
              </a:rPr>
              <a:t>new</a:t>
            </a:r>
            <a:r>
              <a:rPr lang="zh-CN" altLang="en-US" sz="2000" b="0" dirty="0">
                <a:latin typeface="Book Antiqua" panose="02040602050305030304" pitchFamily="18" charset="0"/>
              </a:rPr>
              <a:t>关键字为一个数组分配内存空间后，系统将为每个数组元素都赋予一个初值，这个初值取决于数组的类型。</a:t>
            </a:r>
            <a:endParaRPr lang="zh-CN" altLang="en-US" sz="2000" b="0" dirty="0">
              <a:latin typeface="Book Antiqua" panose="02040602050305030304" pitchFamily="18" charset="0"/>
            </a:endParaRPr>
          </a:p>
          <a:p>
            <a:pPr lvl="1" algn="just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CN" altLang="en-US" sz="2000" b="0" dirty="0">
                <a:latin typeface="Book Antiqua" panose="02040602050305030304" pitchFamily="18" charset="0"/>
              </a:rPr>
              <a:t> 所有</a:t>
            </a:r>
            <a:r>
              <a:rPr lang="zh-CN" altLang="en-US" sz="2000" b="0" dirty="0">
                <a:solidFill>
                  <a:schemeClr val="folHlink"/>
                </a:solidFill>
                <a:latin typeface="Book Antiqua" panose="02040602050305030304" pitchFamily="18" charset="0"/>
              </a:rPr>
              <a:t>数值型数组</a:t>
            </a:r>
            <a:r>
              <a:rPr lang="zh-CN" altLang="en-US" sz="2000" b="0" dirty="0">
                <a:latin typeface="Book Antiqua" panose="02040602050305030304" pitchFamily="18" charset="0"/>
              </a:rPr>
              <a:t>元素的初值为</a:t>
            </a:r>
            <a:r>
              <a:rPr lang="en-US" altLang="zh-CN" sz="2000" b="0" dirty="0">
                <a:latin typeface="Book Antiqua" panose="02040602050305030304" pitchFamily="18" charset="0"/>
                <a:cs typeface="Times New Roman" panose="02020503050405090304" pitchFamily="18" charset="0"/>
              </a:rPr>
              <a:t>0</a:t>
            </a:r>
            <a:endParaRPr lang="en-US" altLang="zh-CN" sz="2000" b="0" dirty="0">
              <a:latin typeface="Book Antiqua" panose="02040602050305030304" pitchFamily="18" charset="0"/>
            </a:endParaRPr>
          </a:p>
          <a:p>
            <a:pPr lvl="1" algn="just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zh-CN" sz="2000" b="0" dirty="0">
                <a:latin typeface="Book Antiqua" panose="02040602050305030304" pitchFamily="18" charset="0"/>
              </a:rPr>
              <a:t> </a:t>
            </a:r>
            <a:r>
              <a:rPr lang="zh-CN" altLang="en-US" sz="2000" b="0" dirty="0">
                <a:solidFill>
                  <a:schemeClr val="folHlink"/>
                </a:solidFill>
                <a:latin typeface="Book Antiqua" panose="02040602050305030304" pitchFamily="18" charset="0"/>
              </a:rPr>
              <a:t>字符型数组</a:t>
            </a:r>
            <a:r>
              <a:rPr lang="zh-CN" altLang="en-US" sz="2000" b="0" dirty="0">
                <a:latin typeface="Book Antiqua" panose="02040602050305030304" pitchFamily="18" charset="0"/>
              </a:rPr>
              <a:t>元素的初值为一个</a:t>
            </a:r>
            <a:r>
              <a:rPr lang="en-US" altLang="zh-CN" sz="2000" b="0" dirty="0">
                <a:latin typeface="Book Antiqua" panose="02040602050305030304" pitchFamily="18" charset="0"/>
              </a:rPr>
              <a:t>Unicode</a:t>
            </a:r>
            <a:r>
              <a:rPr lang="zh-CN" altLang="en-US" sz="2000" b="0" dirty="0">
                <a:latin typeface="Book Antiqua" panose="02040602050305030304" pitchFamily="18" charset="0"/>
              </a:rPr>
              <a:t>编码为</a:t>
            </a:r>
            <a:r>
              <a:rPr lang="en-US" altLang="zh-CN" sz="2000" b="0" dirty="0">
                <a:latin typeface="Book Antiqua" panose="02040602050305030304" pitchFamily="18" charset="0"/>
              </a:rPr>
              <a:t>0</a:t>
            </a:r>
            <a:r>
              <a:rPr lang="zh-CN" altLang="en-US" sz="2000" b="0" dirty="0">
                <a:latin typeface="Book Antiqua" panose="02040602050305030304" pitchFamily="18" charset="0"/>
              </a:rPr>
              <a:t>的不可见的控制符（</a:t>
            </a:r>
            <a:r>
              <a:rPr lang="en-US" altLang="zh-CN" sz="2000" b="0" dirty="0">
                <a:latin typeface="Book Antiqua" panose="02040602050305030304" pitchFamily="18" charset="0"/>
                <a:cs typeface="Times New Roman" panose="02020503050405090304" pitchFamily="18" charset="0"/>
              </a:rPr>
              <a:t> ’\u0000’</a:t>
            </a:r>
            <a:r>
              <a:rPr lang="zh-CN" altLang="en-US" sz="2000" b="0" dirty="0">
                <a:latin typeface="Book Antiqua" panose="02040602050305030304" pitchFamily="18" charset="0"/>
              </a:rPr>
              <a:t>）</a:t>
            </a:r>
            <a:endParaRPr lang="zh-CN" altLang="en-US" sz="2000" b="0" dirty="0">
              <a:latin typeface="Book Antiqua" panose="02040602050305030304" pitchFamily="18" charset="0"/>
            </a:endParaRPr>
          </a:p>
          <a:p>
            <a:pPr lvl="1" algn="just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CN" altLang="en-US" sz="2000" b="0" dirty="0">
                <a:latin typeface="Book Antiqua" panose="02040602050305030304" pitchFamily="18" charset="0"/>
              </a:rPr>
              <a:t> </a:t>
            </a:r>
            <a:r>
              <a:rPr lang="zh-CN" altLang="en-US" sz="2000" b="0" dirty="0">
                <a:solidFill>
                  <a:schemeClr val="folHlink"/>
                </a:solidFill>
                <a:latin typeface="Book Antiqua" panose="02040602050305030304" pitchFamily="18" charset="0"/>
              </a:rPr>
              <a:t>布尔型数组</a:t>
            </a:r>
            <a:r>
              <a:rPr lang="zh-CN" altLang="en-US" sz="2000" b="0" dirty="0">
                <a:latin typeface="Book Antiqua" panose="02040602050305030304" pitchFamily="18" charset="0"/>
              </a:rPr>
              <a:t>元素的初值为</a:t>
            </a:r>
            <a:r>
              <a:rPr lang="en-US" altLang="zh-CN" sz="2000" b="0" dirty="0">
                <a:latin typeface="Book Antiqua" panose="02040602050305030304" pitchFamily="18" charset="0"/>
                <a:cs typeface="Times New Roman" panose="02020503050405090304" pitchFamily="18" charset="0"/>
              </a:rPr>
              <a:t>false</a:t>
            </a:r>
            <a:endParaRPr lang="en-US" altLang="zh-CN" sz="2000" b="0" dirty="0">
              <a:latin typeface="Book Antiqua" panose="02040602050305030304" pitchFamily="18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CN" altLang="en-US" sz="2000" dirty="0">
                <a:solidFill>
                  <a:srgbClr val="CC3300"/>
                </a:solidFill>
                <a:latin typeface="Book Antiqua" panose="02040602050305030304" pitchFamily="18" charset="0"/>
              </a:rPr>
              <a:t>注意：</a:t>
            </a:r>
            <a:r>
              <a:rPr lang="en-US" altLang="zh-CN" sz="2000" dirty="0">
                <a:solidFill>
                  <a:srgbClr val="CC3300"/>
                </a:solidFill>
                <a:latin typeface="Book Antiqua" panose="02040602050305030304" pitchFamily="18" charset="0"/>
              </a:rPr>
              <a:t>Java</a:t>
            </a:r>
            <a:r>
              <a:rPr lang="zh-CN" altLang="en-US" sz="2000" dirty="0">
                <a:solidFill>
                  <a:srgbClr val="CC3300"/>
                </a:solidFill>
                <a:latin typeface="Book Antiqua" panose="02040602050305030304" pitchFamily="18" charset="0"/>
              </a:rPr>
              <a:t>中的数组对象一旦创建之后，在程序整个执行期间，就不能再改变数组元素的个数。</a:t>
            </a:r>
            <a:endParaRPr lang="zh-CN" altLang="en-US" sz="2000" dirty="0">
              <a:latin typeface="Book Antiqua" panose="02040602050305030304" pitchFamily="18" charset="0"/>
            </a:endParaRPr>
          </a:p>
        </p:txBody>
      </p:sp>
      <p:sp>
        <p:nvSpPr>
          <p:cNvPr id="182278" name="Text Box 6"/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60070" y="1484630"/>
            <a:ext cx="8153400" cy="61277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>
              <a:spcBef>
                <a:spcPct val="50000"/>
              </a:spcBef>
              <a:buClrTx/>
              <a:buSzTx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[]  Array = new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[5];   </a:t>
            </a:r>
            <a:r>
              <a:rPr lang="en-US" altLang="zh-CN" sz="2400" b="1" dirty="0"/>
              <a:t>// </a:t>
            </a:r>
            <a:r>
              <a:rPr lang="zh-CN" altLang="en-US" sz="2400" b="1" dirty="0"/>
              <a:t>初值为</a:t>
            </a:r>
            <a:r>
              <a:rPr lang="en-US" altLang="zh-CN" sz="2400" b="1" dirty="0"/>
              <a:t>0</a:t>
            </a:r>
            <a:endParaRPr lang="en-US" altLang="zh-CN" sz="2400" b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3.2  </a:t>
            </a:r>
            <a:r>
              <a:rPr lang="zh-CN" altLang="zh-CN" dirty="0"/>
              <a:t>创建数组对象</a:t>
            </a:r>
            <a:endParaRPr lang="zh-CN" altLang="en-US" dirty="0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441450"/>
            <a:ext cx="8153400" cy="69151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、匿名数组：不需要引用名</a:t>
            </a:r>
            <a:endParaRPr lang="zh-CN" altLang="en-US" sz="2800" dirty="0"/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683568" y="2204864"/>
            <a:ext cx="7657500" cy="460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0" dirty="0"/>
              <a:t>new </a:t>
            </a:r>
            <a:r>
              <a:rPr lang="en-US" altLang="zh-CN" sz="2400" b="0" dirty="0" err="1"/>
              <a:t>int</a:t>
            </a:r>
            <a:r>
              <a:rPr lang="en-US" altLang="zh-CN" sz="2400" b="0" dirty="0"/>
              <a:t>[]{1,2,3,4,5}</a:t>
            </a:r>
            <a:endParaRPr lang="en-US" altLang="zh-CN" sz="2400" b="0" dirty="0">
              <a:latin typeface="Book Antiqua" panose="0204060205030503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2862237"/>
            <a:ext cx="7657500" cy="23069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0" dirty="0"/>
              <a:t>public static void main(String[] </a:t>
            </a:r>
            <a:r>
              <a:rPr lang="en-US" altLang="zh-CN" b="0" dirty="0" err="1"/>
              <a:t>args</a:t>
            </a:r>
            <a:r>
              <a:rPr lang="en-US" altLang="zh-CN" b="0" dirty="0"/>
              <a:t>) {</a:t>
            </a:r>
            <a:endParaRPr lang="zh-CN" altLang="zh-CN" b="0" dirty="0"/>
          </a:p>
          <a:p>
            <a:r>
              <a:rPr lang="en-US" altLang="zh-CN" b="0" dirty="0"/>
              <a:t>	 //</a:t>
            </a:r>
            <a:r>
              <a:rPr lang="zh-CN" altLang="zh-CN" b="0" dirty="0"/>
              <a:t>匿名数组做参数</a:t>
            </a:r>
            <a:endParaRPr lang="zh-CN" altLang="zh-CN" b="0" dirty="0"/>
          </a:p>
          <a:p>
            <a:r>
              <a:rPr lang="en-US" altLang="zh-CN" b="0" dirty="0"/>
              <a:t>	</a:t>
            </a:r>
            <a:r>
              <a:rPr lang="en-US" altLang="zh-CN" b="0" dirty="0" err="1"/>
              <a:t>int</a:t>
            </a:r>
            <a:r>
              <a:rPr lang="en-US" altLang="zh-CN" b="0" dirty="0"/>
              <a:t> sum =</a:t>
            </a:r>
            <a:r>
              <a:rPr lang="en-US" altLang="zh-CN" b="0" i="1" dirty="0" err="1"/>
              <a:t>getSum</a:t>
            </a:r>
            <a:r>
              <a:rPr lang="en-US" altLang="zh-CN" b="0" dirty="0"/>
              <a:t>(new </a:t>
            </a:r>
            <a:r>
              <a:rPr lang="en-US" altLang="zh-CN" b="0" dirty="0" err="1"/>
              <a:t>int</a:t>
            </a:r>
            <a:r>
              <a:rPr lang="en-US" altLang="zh-CN" b="0" dirty="0"/>
              <a:t>[]{1,2,3,4,5});   </a:t>
            </a:r>
            <a:endParaRPr lang="en-US" altLang="zh-CN" b="0" dirty="0"/>
          </a:p>
          <a:p>
            <a:r>
              <a:rPr lang="en-US" altLang="zh-CN" b="0" dirty="0"/>
              <a:t>	</a:t>
            </a:r>
            <a:r>
              <a:rPr lang="zh-CN" altLang="zh-CN" b="0" dirty="0"/>
              <a:t>……</a:t>
            </a:r>
            <a:endParaRPr lang="zh-CN" altLang="zh-CN" b="0" dirty="0"/>
          </a:p>
          <a:p>
            <a:r>
              <a:rPr lang="en-US" altLang="zh-CN" b="0" dirty="0"/>
              <a:t>}</a:t>
            </a:r>
            <a:endParaRPr lang="en-US" altLang="zh-CN" b="0" dirty="0"/>
          </a:p>
          <a:p>
            <a:r>
              <a:rPr lang="en-US" altLang="zh-CN" b="0" dirty="0"/>
              <a:t>public static </a:t>
            </a:r>
            <a:r>
              <a:rPr lang="en-US" altLang="zh-CN" b="0" dirty="0" err="1"/>
              <a:t>int</a:t>
            </a:r>
            <a:r>
              <a:rPr lang="en-US" altLang="zh-CN" b="0" dirty="0"/>
              <a:t> </a:t>
            </a:r>
            <a:r>
              <a:rPr lang="en-US" altLang="zh-CN" b="0" dirty="0" err="1"/>
              <a:t>getSum</a:t>
            </a:r>
            <a:r>
              <a:rPr lang="en-US" altLang="zh-CN" b="0" dirty="0"/>
              <a:t>(</a:t>
            </a:r>
            <a:r>
              <a:rPr lang="en-US" altLang="zh-CN" b="0" dirty="0" err="1"/>
              <a:t>int</a:t>
            </a:r>
            <a:r>
              <a:rPr lang="en-US" altLang="zh-CN" b="0" dirty="0"/>
              <a:t>[] a){  //</a:t>
            </a:r>
            <a:r>
              <a:rPr lang="zh-CN" altLang="zh-CN" b="0" dirty="0"/>
              <a:t>形参接收实参数组</a:t>
            </a:r>
            <a:endParaRPr lang="zh-CN" altLang="zh-CN" b="0" dirty="0"/>
          </a:p>
          <a:p>
            <a:r>
              <a:rPr lang="en-US" altLang="zh-CN" b="0" dirty="0"/>
              <a:t>	</a:t>
            </a:r>
            <a:r>
              <a:rPr lang="zh-CN" altLang="zh-CN" b="0" dirty="0"/>
              <a:t>……</a:t>
            </a:r>
            <a:endParaRPr lang="zh-CN" altLang="zh-CN" b="0" dirty="0"/>
          </a:p>
          <a:p>
            <a:r>
              <a:rPr lang="en-US" altLang="zh-CN" b="0" dirty="0"/>
              <a:t>}</a:t>
            </a:r>
            <a:endParaRPr lang="zh-CN" altLang="en-US" b="0" dirty="0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altLang="zh-CN" dirty="0"/>
              <a:t>3.2  </a:t>
            </a:r>
            <a:r>
              <a:rPr lang="zh-CN" altLang="zh-CN" dirty="0"/>
              <a:t>创建数组对象</a:t>
            </a:r>
            <a:endParaRPr lang="zh-CN" altLang="en-US" dirty="0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370" y="908685"/>
            <a:ext cx="9071610" cy="249809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sz="2800" b="1" dirty="0"/>
              <a:t>3. </a:t>
            </a:r>
            <a:r>
              <a:rPr lang="zh-CN" altLang="en-US" sz="2800" b="1" dirty="0"/>
              <a:t>数组的显式初始化</a:t>
            </a:r>
            <a:endParaRPr lang="zh-CN" altLang="en-US" sz="2800" b="1" dirty="0"/>
          </a:p>
          <a:p>
            <a:pPr lvl="1" algn="just"/>
            <a:r>
              <a:rPr lang="zh-CN" altLang="en-US" sz="2400" b="1" dirty="0"/>
              <a:t>在声明数组时，进行初始化。</a:t>
            </a:r>
            <a:r>
              <a:rPr lang="zh-CN" altLang="en-US" sz="2400" b="1" dirty="0">
                <a:solidFill>
                  <a:srgbClr val="000000"/>
                </a:solidFill>
              </a:rPr>
              <a:t>数组</a:t>
            </a:r>
            <a:r>
              <a:rPr lang="zh-CN" altLang="en-US" sz="2400" b="1" dirty="0">
                <a:solidFill>
                  <a:schemeClr val="folHlink"/>
                </a:solidFill>
                <a:cs typeface="Times New Roman" panose="02020503050405090304" pitchFamily="18" charset="0"/>
              </a:rPr>
              <a:t>元素的个数</a:t>
            </a:r>
            <a:r>
              <a:rPr lang="zh-CN" altLang="en-US" sz="2400" b="1" dirty="0">
                <a:solidFill>
                  <a:srgbClr val="333333"/>
                </a:solidFill>
                <a:cs typeface="Times New Roman" panose="02020503050405090304" pitchFamily="18" charset="0"/>
              </a:rPr>
              <a:t>由</a:t>
            </a:r>
            <a:r>
              <a:rPr lang="zh-CN" altLang="en-US" sz="2400" b="1" dirty="0">
                <a:solidFill>
                  <a:srgbClr val="000000"/>
                </a:solidFill>
              </a:rPr>
              <a:t>初始化列表中数据个数决定。</a:t>
            </a:r>
            <a:endParaRPr lang="zh-CN" altLang="en-US" sz="2400" b="1" dirty="0">
              <a:solidFill>
                <a:srgbClr val="000000"/>
              </a:solidFill>
            </a:endParaRPr>
          </a:p>
          <a:p>
            <a:pPr lvl="1" algn="just"/>
            <a:r>
              <a:rPr lang="zh-CN" altLang="en-US" sz="2400" dirty="0">
                <a:latin typeface="Times New Roman" panose="02020503050405090304" pitchFamily="18" charset="0"/>
                <a:ea typeface="宋体" pitchFamily="2" charset="-122"/>
                <a:sym typeface="+mn-ea"/>
              </a:rPr>
              <a:t>编译器不允许指定数组的大小。现在你拥有的只是对数组的一个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  <a:sym typeface="+mn-ea"/>
              </a:rPr>
              <a:t>引用</a:t>
            </a:r>
            <a:r>
              <a:rPr lang="zh-CN" altLang="en-US" sz="2400" dirty="0">
                <a:latin typeface="Times New Roman" panose="02020503050405090304" pitchFamily="18" charset="0"/>
                <a:ea typeface="宋体" pitchFamily="2" charset="-122"/>
                <a:sym typeface="+mn-ea"/>
              </a:rPr>
              <a:t>（已经为该引用分配了足够的存储空间）</a:t>
            </a:r>
            <a:r>
              <a:rPr lang="en-US" altLang="zh-CN" sz="2400" dirty="0">
                <a:latin typeface="Times New Roman" panose="02020503050405090304" pitchFamily="18" charset="0"/>
                <a:ea typeface="宋体" pitchFamily="2" charset="-122"/>
                <a:sym typeface="+mn-ea"/>
              </a:rPr>
              <a:t>.</a:t>
            </a:r>
            <a:r>
              <a:rPr lang="zh-CN" altLang="en-US" sz="2400" dirty="0">
                <a:latin typeface="Times New Roman" panose="02020503050405090304" pitchFamily="18" charset="0"/>
                <a:ea typeface="宋体" pitchFamily="2" charset="-122"/>
                <a:sym typeface="+mn-ea"/>
              </a:rPr>
              <a:t>并且没有为数组对象本身分配任何空间。为了给数组创建相应的存储空间，必须对数组进行初始化。</a:t>
            </a:r>
            <a:endParaRPr lang="zh-CN" altLang="en-US" sz="2400" dirty="0">
              <a:latin typeface="Times New Roman" panose="02020503050405090304" pitchFamily="18" charset="0"/>
              <a:ea typeface="宋体" pitchFamily="2" charset="-122"/>
            </a:endParaRPr>
          </a:p>
          <a:p>
            <a:pPr lvl="1" algn="just"/>
            <a:endParaRPr lang="zh-CN" altLang="en-US" sz="2400" dirty="0"/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684847" y="3406527"/>
            <a:ext cx="7776343" cy="5219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 err="1">
                <a:latin typeface="Book Antiqua" panose="02040602050305030304" pitchFamily="18" charset="0"/>
              </a:rPr>
              <a:t>int</a:t>
            </a:r>
            <a:r>
              <a:rPr lang="en-US" altLang="zh-CN" sz="2800" b="0" dirty="0">
                <a:latin typeface="Book Antiqua" panose="02040602050305030304" pitchFamily="18" charset="0"/>
              </a:rPr>
              <a:t>[] array={1,2,3,4,5}; </a:t>
            </a:r>
            <a:endParaRPr lang="en-US" altLang="zh-CN" sz="2800" b="0" dirty="0">
              <a:latin typeface="Book Antiqua" panose="02040602050305030304" pitchFamily="18" charset="0"/>
            </a:endParaRPr>
          </a:p>
        </p:txBody>
      </p:sp>
      <p:pic>
        <p:nvPicPr>
          <p:cNvPr id="18330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40" y="3933190"/>
            <a:ext cx="5295265" cy="253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UNIT_TABLE_BEAUTIFY" val="smartTable{2d76685a-fe3f-4f55-a517-19537658a000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PP_MARK_KEY" val="760efb67-8f4d-4712-a865-aeae6ba6f5a5"/>
  <p:tag name="COMMONDATA" val="eyJoZGlkIjoiYWIyMWJmNDBlOTljN2E1YzNiYmI3NTNiNjY4M2ZhZjUifQ==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10320</Words>
  <Application>WPS 文字</Application>
  <PresentationFormat>全屏显示(4:3)</PresentationFormat>
  <Paragraphs>1072</Paragraphs>
  <Slides>63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93" baseType="lpstr">
      <vt:lpstr>Arial</vt:lpstr>
      <vt:lpstr>宋体</vt:lpstr>
      <vt:lpstr>Wingdings</vt:lpstr>
      <vt:lpstr>Century Gothic</vt:lpstr>
      <vt:lpstr>苹方-简</vt:lpstr>
      <vt:lpstr>微软雅黑</vt:lpstr>
      <vt:lpstr>汉仪旗黑</vt:lpstr>
      <vt:lpstr>微软雅黑 Light</vt:lpstr>
      <vt:lpstr>汉仪中黑KW</vt:lpstr>
      <vt:lpstr>Wingdings 3</vt:lpstr>
      <vt:lpstr>汉仪书宋二KW</vt:lpstr>
      <vt:lpstr>Times New Roman</vt:lpstr>
      <vt:lpstr>Book Antiqua</vt:lpstr>
      <vt:lpstr>楷体_GB2312</vt:lpstr>
      <vt:lpstr>宋体</vt:lpstr>
      <vt:lpstr>Arial Unicode MS</vt:lpstr>
      <vt:lpstr>Calibri</vt:lpstr>
      <vt:lpstr>Helvetica Neue</vt:lpstr>
      <vt:lpstr>仿宋</vt:lpstr>
      <vt:lpstr>方正仿宋_GBK</vt:lpstr>
      <vt:lpstr>Consolas</vt:lpstr>
      <vt:lpstr>仿宋_GB2312</vt:lpstr>
      <vt:lpstr>华文细黑</vt:lpstr>
      <vt:lpstr>黑体-简</vt:lpstr>
      <vt:lpstr>Wingdings 3</vt:lpstr>
      <vt:lpstr>Verdana</vt:lpstr>
      <vt:lpstr>Wingdings 2</vt:lpstr>
      <vt:lpstr>汉仪楷体简</vt:lpstr>
      <vt:lpstr>Office 主题​​</vt:lpstr>
      <vt:lpstr>Visio.Drawing.11</vt:lpstr>
      <vt:lpstr>第3章  数组</vt:lpstr>
      <vt:lpstr>数组</vt:lpstr>
      <vt:lpstr>3.1 声明数组</vt:lpstr>
      <vt:lpstr>3.1 声明数组 </vt:lpstr>
      <vt:lpstr>3.2  创建数组对象</vt:lpstr>
      <vt:lpstr>3.2  创建数组对象</vt:lpstr>
      <vt:lpstr>3.2  创建数组对象</vt:lpstr>
      <vt:lpstr>3.2  创建数组对象</vt:lpstr>
      <vt:lpstr>3.2  创建数组对象</vt:lpstr>
      <vt:lpstr>3.2  创建数组对象</vt:lpstr>
      <vt:lpstr>3.2  创建数组对象</vt:lpstr>
      <vt:lpstr>JVM栈内存(stack)和堆内存(heap)</vt:lpstr>
      <vt:lpstr>JVM栈内存和堆内存</vt:lpstr>
      <vt:lpstr>JVM栈内存和堆内存</vt:lpstr>
      <vt:lpstr>3.3  使用数组3.3.1  数组元素的引用</vt:lpstr>
      <vt:lpstr>3.3.1  数组元素的引用</vt:lpstr>
      <vt:lpstr>3.3.1  数组元素的引用</vt:lpstr>
      <vt:lpstr>3.3.1  数组元素的引用</vt:lpstr>
      <vt:lpstr>3.3.1  数组元素的引用</vt:lpstr>
      <vt:lpstr>中国福利彩票双色球抽奖</vt:lpstr>
      <vt:lpstr>中国福利彩票双色球抽奖</vt:lpstr>
      <vt:lpstr>中国福利彩票双色球抽奖</vt:lpstr>
      <vt:lpstr>中国福利彩票双色球抽奖</vt:lpstr>
      <vt:lpstr>PowerPoint 演示文稿</vt:lpstr>
      <vt:lpstr>3.3.2  Java方法中的不定长参数与数组</vt:lpstr>
      <vt:lpstr>3.3.2  Java方法中的不定长参数与数组</vt:lpstr>
      <vt:lpstr>3.3.2  Java方法中的不定长参数与数组</vt:lpstr>
      <vt:lpstr>3.4  多维数组</vt:lpstr>
      <vt:lpstr>3.4.1  二维数组的声明和创建</vt:lpstr>
      <vt:lpstr>3.4.2  不规则二维数组</vt:lpstr>
      <vt:lpstr>3.4.3  二维数组元素的引用</vt:lpstr>
      <vt:lpstr>存储杨辉三角形的前n行</vt:lpstr>
      <vt:lpstr>存储杨辉三角形的前n行</vt:lpstr>
      <vt:lpstr>PowerPoint 演示文稿</vt:lpstr>
      <vt:lpstr>打印杨辉三角形的前n行</vt:lpstr>
      <vt:lpstr>打印杨辉三角形的前n行</vt:lpstr>
      <vt:lpstr>PowerPoint 演示文稿</vt:lpstr>
      <vt:lpstr>3.5  Java中的for each循环</vt:lpstr>
      <vt:lpstr>3.5  Java中的for each循环</vt:lpstr>
      <vt:lpstr>练习题</vt:lpstr>
      <vt:lpstr>3.6  Arrays类——集合工具类</vt:lpstr>
      <vt:lpstr>3.6 java.util.Arrays数组工具类</vt:lpstr>
      <vt:lpstr>3.6 java.util.Arrays数组工具类</vt:lpstr>
      <vt:lpstr>3.6 java.util.Arrays数组工具类</vt:lpstr>
      <vt:lpstr>3.6 java.util.Arrays数组工具类</vt:lpstr>
      <vt:lpstr>3.6 java.util.Arrays数组工具类</vt:lpstr>
      <vt:lpstr>sort（）方法--升序排序</vt:lpstr>
      <vt:lpstr>toString（）方法--将数组转换成String类型输出</vt:lpstr>
      <vt:lpstr>binarySearch（）方法--折半查找</vt:lpstr>
      <vt:lpstr>PowerPoint 演示文稿</vt:lpstr>
      <vt:lpstr>PowerPoint 演示文稿</vt:lpstr>
      <vt:lpstr>3.6.1  sort()方法</vt:lpstr>
      <vt:lpstr>3.6.1  sort()方法</vt:lpstr>
      <vt:lpstr>3.6.2  copyOf()方法</vt:lpstr>
      <vt:lpstr>3.7  综合实践—学生成绩查询系统</vt:lpstr>
      <vt:lpstr>3.7.1  查询系统的数据结构</vt:lpstr>
      <vt:lpstr>3.7.2  模块化设计</vt:lpstr>
      <vt:lpstr>1、初始化方法</vt:lpstr>
      <vt:lpstr>2、显示成绩方法</vt:lpstr>
      <vt:lpstr>3.7.3  控制台命令的读取和控制run()</vt:lpstr>
      <vt:lpstr>3.7.3  控制台命令的读取和控制run()</vt:lpstr>
      <vt:lpstr>3.7.4  查询某人某门课成绩get()</vt:lpstr>
      <vt:lpstr>本章思维导图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song</dc:creator>
  <cp:lastModifiedBy>耿晶</cp:lastModifiedBy>
  <cp:revision>341</cp:revision>
  <dcterms:created xsi:type="dcterms:W3CDTF">2025-03-05T06:19:15Z</dcterms:created>
  <dcterms:modified xsi:type="dcterms:W3CDTF">2025-03-05T06:19:15Z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2052-6.11.0.8885</vt:lpwstr>
  </property>
  <property fmtid="{D5CDD505-2E9C-101B-9397-08002B2CF9AE}" pid="3" name="ICV">
    <vt:lpwstr>E83103DED046474BA48257DE5340E184</vt:lpwstr>
  </property>
</Properties>
</file>